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1" r:id="rId3"/>
    <p:sldId id="262" r:id="rId4"/>
    <p:sldId id="279" r:id="rId5"/>
    <p:sldId id="263" r:id="rId6"/>
    <p:sldId id="269" r:id="rId7"/>
    <p:sldId id="270" r:id="rId8"/>
    <p:sldId id="271" r:id="rId9"/>
    <p:sldId id="272" r:id="rId10"/>
    <p:sldId id="273" r:id="rId11"/>
    <p:sldId id="274" r:id="rId12"/>
    <p:sldId id="277" r:id="rId13"/>
    <p:sldId id="267"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88865" autoAdjust="0"/>
  </p:normalViewPr>
  <p:slideViewPr>
    <p:cSldViewPr snapToGrid="0" showGuides="1">
      <p:cViewPr varScale="1">
        <p:scale>
          <a:sx n="86" d="100"/>
          <a:sy n="86" d="100"/>
        </p:scale>
        <p:origin x="48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0C662F-F279-45E9-A8FE-FD65065B998F}" type="datetimeFigureOut">
              <a:rPr lang="sv-SE" smtClean="0"/>
              <a:t>2019-10-17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F5B63-1D66-4987-ACD3-5F638DD98946}" type="slidenum">
              <a:rPr lang="sv-SE" smtClean="0"/>
              <a:t>‹#›</a:t>
            </a:fld>
            <a:endParaRPr lang="sv-SE"/>
          </a:p>
        </p:txBody>
      </p:sp>
    </p:spTree>
    <p:extLst>
      <p:ext uri="{BB962C8B-B14F-4D97-AF65-F5344CB8AC3E}">
        <p14:creationId xmlns:p14="http://schemas.microsoft.com/office/powerpoint/2010/main" val="1440085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1</a:t>
            </a:fld>
            <a:endParaRPr lang="sv-SE"/>
          </a:p>
        </p:txBody>
      </p:sp>
    </p:spTree>
    <p:extLst>
      <p:ext uri="{BB962C8B-B14F-4D97-AF65-F5344CB8AC3E}">
        <p14:creationId xmlns:p14="http://schemas.microsoft.com/office/powerpoint/2010/main" val="800236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dirty="0" smtClean="0"/>
              <a:t>Varje</a:t>
            </a:r>
            <a:r>
              <a:rPr lang="sv-SE" baseline="0" dirty="0" smtClean="0"/>
              <a:t> diskussionsfråga har en instruktion till spelledaren – spelledarstöd</a:t>
            </a:r>
            <a:endParaRPr lang="sv-SE" sz="1200" kern="1200" dirty="0" smtClean="0">
              <a:solidFill>
                <a:schemeClr val="tx1"/>
              </a:solidFill>
              <a:effectLst/>
              <a:latin typeface="+mn-lt"/>
              <a:ea typeface="+mn-ea"/>
              <a:cs typeface="+mn-cs"/>
            </a:endParaRPr>
          </a:p>
          <a:p>
            <a:r>
              <a:rPr lang="sv-SE" baseline="0" dirty="0" smtClean="0"/>
              <a:t> </a:t>
            </a:r>
          </a:p>
          <a:p>
            <a:r>
              <a:rPr lang="sv-SE" sz="1200" b="1" kern="1200" dirty="0" smtClean="0">
                <a:solidFill>
                  <a:schemeClr val="tx1"/>
                </a:solidFill>
                <a:effectLst/>
                <a:latin typeface="+mn-lt"/>
                <a:ea typeface="+mn-ea"/>
                <a:cs typeface="+mn-cs"/>
              </a:rPr>
              <a:t>Understödjande frågor:</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Frågorna kan användas av spelledaren (de är alltså inte nödvändiga att gå in på) för att driva diskussionen framåt.</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Hur tror du att första informationen kommer till dig? (Media?)</a:t>
            </a:r>
          </a:p>
          <a:p>
            <a:pPr lvl="0"/>
            <a:r>
              <a:rPr lang="sv-SE" sz="1200" kern="1200" dirty="0" smtClean="0">
                <a:solidFill>
                  <a:schemeClr val="tx1"/>
                </a:solidFill>
                <a:effectLst/>
                <a:latin typeface="+mn-lt"/>
                <a:ea typeface="+mn-ea"/>
                <a:cs typeface="+mn-cs"/>
              </a:rPr>
              <a:t>Hur agerar du på denna information?</a:t>
            </a:r>
          </a:p>
          <a:p>
            <a:pPr lvl="0"/>
            <a:r>
              <a:rPr lang="sv-SE" sz="1200" kern="1200" dirty="0" smtClean="0">
                <a:solidFill>
                  <a:schemeClr val="tx1"/>
                </a:solidFill>
                <a:effectLst/>
                <a:latin typeface="+mn-lt"/>
                <a:ea typeface="+mn-ea"/>
                <a:cs typeface="+mn-cs"/>
              </a:rPr>
              <a:t>Vem/vilka är det som kontaktar ordförande? </a:t>
            </a:r>
          </a:p>
          <a:p>
            <a:pPr lvl="0"/>
            <a:r>
              <a:rPr lang="sv-SE" sz="1200" kern="1200" dirty="0" smtClean="0">
                <a:solidFill>
                  <a:schemeClr val="tx1"/>
                </a:solidFill>
                <a:effectLst/>
                <a:latin typeface="+mn-lt"/>
                <a:ea typeface="+mn-ea"/>
                <a:cs typeface="+mn-cs"/>
              </a:rPr>
              <a:t>Om ordförande inte är tillgänglig?</a:t>
            </a:r>
          </a:p>
          <a:p>
            <a:pPr lvl="0"/>
            <a:r>
              <a:rPr lang="sv-SE" sz="1200" kern="1200" dirty="0" smtClean="0">
                <a:solidFill>
                  <a:schemeClr val="tx1"/>
                </a:solidFill>
                <a:effectLst/>
                <a:latin typeface="+mn-lt"/>
                <a:ea typeface="+mn-ea"/>
                <a:cs typeface="+mn-cs"/>
              </a:rPr>
              <a:t>Kallas alla in eller görs ett första urval i sammansättningen (t.ex. utifrån kompetens/funktion)?</a:t>
            </a:r>
          </a:p>
          <a:p>
            <a:pPr lvl="0"/>
            <a:r>
              <a:rPr lang="sv-SE" sz="1200" kern="1200" dirty="0" smtClean="0">
                <a:solidFill>
                  <a:schemeClr val="tx1"/>
                </a:solidFill>
                <a:effectLst/>
                <a:latin typeface="+mn-lt"/>
                <a:ea typeface="+mn-ea"/>
                <a:cs typeface="+mn-cs"/>
              </a:rPr>
              <a:t>Hur går det till (Vem ”ringer runt”)?</a:t>
            </a:r>
          </a:p>
          <a:p>
            <a:pPr lvl="0"/>
            <a:r>
              <a:rPr lang="sv-SE" sz="1200" kern="1200" dirty="0" smtClean="0">
                <a:solidFill>
                  <a:schemeClr val="tx1"/>
                </a:solidFill>
                <a:effectLst/>
                <a:latin typeface="+mn-lt"/>
                <a:ea typeface="+mn-ea"/>
                <a:cs typeface="+mn-cs"/>
              </a:rPr>
              <a:t>När (hur snabbt) förväntas det att styrelsen är formerad?</a:t>
            </a:r>
          </a:p>
          <a:p>
            <a:pPr lvl="0"/>
            <a:r>
              <a:rPr lang="sv-SE" sz="1200" kern="1200" dirty="0" smtClean="0">
                <a:solidFill>
                  <a:schemeClr val="tx1"/>
                </a:solidFill>
                <a:effectLst/>
                <a:latin typeface="+mn-lt"/>
                <a:ea typeface="+mn-ea"/>
                <a:cs typeface="+mn-cs"/>
              </a:rPr>
              <a:t>Var samlas de?</a:t>
            </a:r>
          </a:p>
          <a:p>
            <a:pPr lvl="0"/>
            <a:r>
              <a:rPr lang="sv-SE" sz="1200" kern="1200" dirty="0" smtClean="0">
                <a:solidFill>
                  <a:schemeClr val="tx1"/>
                </a:solidFill>
                <a:effectLst/>
                <a:latin typeface="+mn-lt"/>
                <a:ea typeface="+mn-ea"/>
                <a:cs typeface="+mn-cs"/>
              </a:rPr>
              <a:t>Är styrelseledamöterna tillgängliga – eller har de krigsplacering på annan plats?</a:t>
            </a:r>
          </a:p>
          <a:p>
            <a:pPr lvl="0"/>
            <a:r>
              <a:rPr lang="sv-SE" sz="1200" b="1" kern="1200" dirty="0" smtClean="0">
                <a:solidFill>
                  <a:schemeClr val="tx1"/>
                </a:solidFill>
                <a:effectLst/>
                <a:latin typeface="+mn-lt"/>
                <a:ea typeface="+mn-ea"/>
                <a:cs typeface="+mn-cs"/>
              </a:rPr>
              <a:t>Vad finns det för krav för att styrelsen ska vara beslutsför, ändras det vid höjd beredskap? Finns det ersättare?</a:t>
            </a:r>
          </a:p>
          <a:p>
            <a:pPr lvl="0"/>
            <a:r>
              <a:rPr lang="sv-SE" sz="1200" kern="1200" dirty="0" smtClean="0">
                <a:solidFill>
                  <a:schemeClr val="tx1"/>
                </a:solidFill>
                <a:effectLst/>
                <a:latin typeface="+mn-lt"/>
                <a:ea typeface="+mn-ea"/>
                <a:cs typeface="+mn-cs"/>
              </a:rPr>
              <a:t>Var samlas styrelsen, alternativ ledningsplats? (hemligt)</a:t>
            </a:r>
          </a:p>
          <a:p>
            <a:endParaRPr lang="sv-SE" baseline="0" dirty="0" smtClean="0"/>
          </a:p>
          <a:p>
            <a:r>
              <a:rPr lang="sv-SE" baseline="0" dirty="0" smtClean="0"/>
              <a:t>Fråga 3:</a:t>
            </a:r>
          </a:p>
          <a:p>
            <a:r>
              <a:rPr lang="sv-SE" sz="1200" b="1" kern="1200" dirty="0" smtClean="0">
                <a:solidFill>
                  <a:schemeClr val="tx1"/>
                </a:solidFill>
                <a:effectLst/>
                <a:latin typeface="+mn-lt"/>
                <a:ea typeface="+mn-ea"/>
                <a:cs typeface="+mn-cs"/>
              </a:rPr>
              <a:t>Spelledningsstöd:</a:t>
            </a:r>
            <a:endParaRPr lang="sv-SE" sz="1200" kern="1200" dirty="0" smtClean="0">
              <a:solidFill>
                <a:schemeClr val="tx1"/>
              </a:solidFill>
              <a:effectLst/>
              <a:latin typeface="+mn-lt"/>
              <a:ea typeface="+mn-ea"/>
              <a:cs typeface="+mn-cs"/>
            </a:endParaRPr>
          </a:p>
          <a:p>
            <a:r>
              <a:rPr lang="sv-SE" sz="1200" b="0" kern="1200" dirty="0" smtClean="0">
                <a:solidFill>
                  <a:schemeClr val="tx1"/>
                </a:solidFill>
                <a:effectLst/>
                <a:latin typeface="+mn-lt"/>
                <a:ea typeface="+mn-ea"/>
                <a:cs typeface="+mn-cs"/>
              </a:rPr>
              <a:t>Diskussionsledaren behöver vara påläst på denna fråga och har dragit ut författningar och lag-underlag. Behöver också ha underlag kring hur beslut fattas på ordinarie sätt. Samt att de övande bör ha gått igenom detta i ett utbildningspass.</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Understödjande fråga:</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Förändras mandatet i relation till andra delar av organisation? Tar styrelsen över andra nämnders ansvar? (tänk även på kommunala bolag) </a:t>
            </a:r>
          </a:p>
          <a:p>
            <a:pPr lvl="0"/>
            <a:r>
              <a:rPr lang="sv-SE" sz="1200" kern="1200" dirty="0" smtClean="0">
                <a:solidFill>
                  <a:schemeClr val="tx1"/>
                </a:solidFill>
                <a:effectLst/>
                <a:latin typeface="+mn-lt"/>
                <a:ea typeface="+mn-ea"/>
                <a:cs typeface="+mn-cs"/>
              </a:rPr>
              <a:t>På vilket sätt förändras relationen? Se LEH 2006:544, 4 kap §2, inskränkningar i kommunala självstyret. Se också 3 kap §3. (gäller bara kommunen)</a:t>
            </a:r>
          </a:p>
          <a:p>
            <a:pPr lvl="0"/>
            <a:r>
              <a:rPr lang="sv-SE" sz="1200" kern="1200" dirty="0" smtClean="0">
                <a:solidFill>
                  <a:schemeClr val="tx1"/>
                </a:solidFill>
                <a:effectLst/>
                <a:latin typeface="+mn-lt"/>
                <a:ea typeface="+mn-ea"/>
                <a:cs typeface="+mn-cs"/>
              </a:rPr>
              <a:t>Förändrar höjd beredskap de områden styrelsen ska besluta om? På vilket sätt i så fall?</a:t>
            </a:r>
          </a:p>
          <a:p>
            <a:pPr lvl="0"/>
            <a:r>
              <a:rPr lang="sv-SE" sz="1200" kern="1200" dirty="0" smtClean="0">
                <a:solidFill>
                  <a:schemeClr val="tx1"/>
                </a:solidFill>
                <a:effectLst/>
                <a:latin typeface="+mn-lt"/>
                <a:ea typeface="+mn-ea"/>
                <a:cs typeface="+mn-cs"/>
              </a:rPr>
              <a:t>Vad ska styrelsen besluta om? Vad ligger på tjänstemannanivå?</a:t>
            </a:r>
          </a:p>
          <a:p>
            <a:pPr lvl="0"/>
            <a:r>
              <a:rPr lang="sv-SE" sz="1200" kern="1200" dirty="0" smtClean="0">
                <a:solidFill>
                  <a:schemeClr val="tx1"/>
                </a:solidFill>
                <a:effectLst/>
                <a:latin typeface="+mn-lt"/>
                <a:ea typeface="+mn-ea"/>
                <a:cs typeface="+mn-cs"/>
              </a:rPr>
              <a:t>Hur påverkas det lokala självstyret då länsstyrelsen får en annan roll </a:t>
            </a:r>
            <a:r>
              <a:rPr lang="sv-SE" sz="1200" kern="1200" dirty="0" err="1" smtClean="0">
                <a:solidFill>
                  <a:schemeClr val="tx1"/>
                </a:solidFill>
                <a:effectLst/>
                <a:latin typeface="+mn-lt"/>
                <a:ea typeface="+mn-ea"/>
                <a:cs typeface="+mn-cs"/>
              </a:rPr>
              <a:t>iom</a:t>
            </a:r>
            <a:r>
              <a:rPr lang="sv-SE" sz="1200" kern="1200" dirty="0" smtClean="0">
                <a:solidFill>
                  <a:schemeClr val="tx1"/>
                </a:solidFill>
                <a:effectLst/>
                <a:latin typeface="+mn-lt"/>
                <a:ea typeface="+mn-ea"/>
                <a:cs typeface="+mn-cs"/>
              </a:rPr>
              <a:t> beslut om höjd beredskap. (förutsätter att detta berörts i ett Utbildningspass).</a:t>
            </a:r>
          </a:p>
          <a:p>
            <a:r>
              <a:rPr lang="sv-SE" sz="1200" kern="1200" dirty="0" smtClean="0">
                <a:solidFill>
                  <a:schemeClr val="tx1"/>
                </a:solidFill>
                <a:effectLst/>
                <a:latin typeface="+mn-lt"/>
                <a:ea typeface="+mn-ea"/>
                <a:cs typeface="+mn-cs"/>
              </a:rPr>
              <a:t> </a:t>
            </a:r>
          </a:p>
          <a:p>
            <a:endParaRPr lang="sv-SE" baseline="0" dirty="0" smtClean="0"/>
          </a:p>
        </p:txBody>
      </p:sp>
      <p:sp>
        <p:nvSpPr>
          <p:cNvPr id="4" name="Platshållare för bildnummer 3"/>
          <p:cNvSpPr>
            <a:spLocks noGrp="1"/>
          </p:cNvSpPr>
          <p:nvPr>
            <p:ph type="sldNum" sz="quarter" idx="10"/>
          </p:nvPr>
        </p:nvSpPr>
        <p:spPr/>
        <p:txBody>
          <a:bodyPr/>
          <a:lstStyle/>
          <a:p>
            <a:fld id="{AD4F5B63-1D66-4987-ACD3-5F638DD98946}" type="slidenum">
              <a:rPr lang="sv-SE" smtClean="0"/>
              <a:t>10</a:t>
            </a:fld>
            <a:endParaRPr lang="sv-SE"/>
          </a:p>
        </p:txBody>
      </p:sp>
    </p:spTree>
    <p:extLst>
      <p:ext uri="{BB962C8B-B14F-4D97-AF65-F5344CB8AC3E}">
        <p14:creationId xmlns:p14="http://schemas.microsoft.com/office/powerpoint/2010/main" val="4257994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Beroende på er organisation kan både juridik och aktörsspecifika förutsättningar påverka denna diskussion.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Detta handlar om att medvetandegöra deltagarna om dessa frågeställningar och komplexiteten kring dem snarare än att besvara specifika frågor.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Här gäller diskussionen den egna organisationen och det finns inget facit.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Bra att ha kunskap om/ta med och för spelledaren att beakta:</a:t>
            </a:r>
          </a:p>
          <a:p>
            <a:pPr lvl="0"/>
            <a:r>
              <a:rPr lang="sv-SE" sz="1200" kern="1200" dirty="0" smtClean="0">
                <a:solidFill>
                  <a:schemeClr val="tx1"/>
                </a:solidFill>
                <a:effectLst/>
                <a:latin typeface="+mn-lt"/>
                <a:ea typeface="+mn-ea"/>
                <a:cs typeface="+mn-cs"/>
              </a:rPr>
              <a:t>RSA</a:t>
            </a:r>
          </a:p>
          <a:p>
            <a:pPr lvl="0"/>
            <a:r>
              <a:rPr lang="sv-SE" sz="1200" kern="1200" dirty="0" smtClean="0">
                <a:solidFill>
                  <a:schemeClr val="tx1"/>
                </a:solidFill>
                <a:effectLst/>
                <a:latin typeface="+mn-lt"/>
                <a:ea typeface="+mn-ea"/>
                <a:cs typeface="+mn-cs"/>
              </a:rPr>
              <a:t>Säkerhetsskyddsanalys</a:t>
            </a:r>
          </a:p>
          <a:p>
            <a:pPr lvl="0"/>
            <a:r>
              <a:rPr lang="sv-SE" sz="1200" kern="1200" dirty="0" smtClean="0">
                <a:solidFill>
                  <a:schemeClr val="tx1"/>
                </a:solidFill>
                <a:effectLst/>
                <a:latin typeface="+mn-lt"/>
                <a:ea typeface="+mn-ea"/>
                <a:cs typeface="+mn-cs"/>
              </a:rPr>
              <a:t>Kontinuitetsplaneringen</a:t>
            </a:r>
          </a:p>
          <a:p>
            <a:pPr lvl="0"/>
            <a:r>
              <a:rPr lang="sv-SE" sz="1200" kern="1200" dirty="0" smtClean="0">
                <a:solidFill>
                  <a:schemeClr val="tx1"/>
                </a:solidFill>
                <a:effectLst/>
                <a:latin typeface="+mn-lt"/>
                <a:ea typeface="+mn-ea"/>
                <a:cs typeface="+mn-cs"/>
              </a:rPr>
              <a:t>Säkerhetsplan</a:t>
            </a:r>
          </a:p>
          <a:p>
            <a:pPr lvl="0"/>
            <a:r>
              <a:rPr lang="sv-SE" sz="1200" kern="1200" dirty="0" smtClean="0">
                <a:solidFill>
                  <a:schemeClr val="tx1"/>
                </a:solidFill>
                <a:effectLst/>
                <a:latin typeface="+mn-lt"/>
                <a:ea typeface="+mn-ea"/>
                <a:cs typeface="+mn-cs"/>
              </a:rPr>
              <a:t>Speciallagstiftning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Vad är samhällsviktig verksamhet, prioriterade åtagande, förvaltningskritisk verksamhet? Skyddsvärt?</a:t>
            </a:r>
          </a:p>
          <a:p>
            <a:pPr lvl="0"/>
            <a:r>
              <a:rPr lang="sv-SE" sz="1200" kern="1200" dirty="0" smtClean="0">
                <a:solidFill>
                  <a:schemeClr val="tx1"/>
                </a:solidFill>
                <a:effectLst/>
                <a:latin typeface="+mn-lt"/>
                <a:ea typeface="+mn-ea"/>
                <a:cs typeface="+mn-cs"/>
              </a:rPr>
              <a:t>Finns särskilt skyddsvärda saker som måste vara igång? Vilka skyddsvärden finns inom kommunens geografiska område?</a:t>
            </a:r>
          </a:p>
          <a:p>
            <a:pPr lvl="0"/>
            <a:r>
              <a:rPr lang="sv-SE" sz="1200" kern="1200" dirty="0" smtClean="0">
                <a:solidFill>
                  <a:schemeClr val="tx1"/>
                </a:solidFill>
                <a:effectLst/>
                <a:latin typeface="+mn-lt"/>
                <a:ea typeface="+mn-ea"/>
                <a:cs typeface="+mn-cs"/>
              </a:rPr>
              <a:t>Vad utöver detta åligger vår organisation i höjd beredskap?</a:t>
            </a:r>
          </a:p>
          <a:p>
            <a:pPr lvl="0"/>
            <a:r>
              <a:rPr lang="sv-SE" sz="1200" b="1" kern="1200" dirty="0" smtClean="0">
                <a:solidFill>
                  <a:schemeClr val="tx1"/>
                </a:solidFill>
                <a:effectLst/>
                <a:latin typeface="+mn-lt"/>
                <a:ea typeface="+mn-ea"/>
                <a:cs typeface="+mn-cs"/>
              </a:rPr>
              <a:t>Går det att ta bort någon verksamhet, vilket lagstöd finns?</a:t>
            </a:r>
          </a:p>
          <a:p>
            <a:pPr lvl="0"/>
            <a:r>
              <a:rPr lang="sv-SE" sz="1200" b="1" kern="1200" dirty="0" smtClean="0">
                <a:solidFill>
                  <a:schemeClr val="tx1"/>
                </a:solidFill>
                <a:effectLst/>
                <a:latin typeface="+mn-lt"/>
                <a:ea typeface="+mn-ea"/>
                <a:cs typeface="+mn-cs"/>
              </a:rPr>
              <a:t>Vilka uppgifter tillkommer?</a:t>
            </a:r>
          </a:p>
          <a:p>
            <a:pPr lvl="0"/>
            <a:r>
              <a:rPr lang="sv-SE" sz="1200" b="1" kern="1200" dirty="0" smtClean="0">
                <a:solidFill>
                  <a:schemeClr val="tx1"/>
                </a:solidFill>
                <a:effectLst/>
                <a:latin typeface="+mn-lt"/>
                <a:ea typeface="+mn-ea"/>
                <a:cs typeface="+mn-cs"/>
              </a:rPr>
              <a:t>Vilka relevanta avtal berörs? (IT-drift, livsmedel, el, bränsleförsörjning)?a</a:t>
            </a:r>
          </a:p>
          <a:p>
            <a:pPr lvl="0"/>
            <a:r>
              <a:rPr lang="sv-SE" sz="1200" b="1" kern="1200" dirty="0" smtClean="0">
                <a:solidFill>
                  <a:schemeClr val="tx1"/>
                </a:solidFill>
                <a:effectLst/>
                <a:latin typeface="+mn-lt"/>
                <a:ea typeface="+mn-ea"/>
                <a:cs typeface="+mn-cs"/>
              </a:rPr>
              <a:t>Kan kommunala bolag ledas på samma sätt som förvaltningar (under höjd beredskap)?</a:t>
            </a:r>
          </a:p>
          <a:p>
            <a:pPr lvl="0"/>
            <a:r>
              <a:rPr lang="sv-SE" sz="1200" b="1" kern="1200" dirty="0" smtClean="0">
                <a:solidFill>
                  <a:schemeClr val="tx1"/>
                </a:solidFill>
                <a:effectLst/>
                <a:latin typeface="+mn-lt"/>
                <a:ea typeface="+mn-ea"/>
                <a:cs typeface="+mn-cs"/>
              </a:rPr>
              <a:t>Hur påverkas relationen och hur sker samverkan med eventuella kommunalförbund?</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Fråga 2:</a:t>
            </a:r>
          </a:p>
          <a:p>
            <a:r>
              <a:rPr lang="sv-SE" sz="1200" b="1" kern="1200" dirty="0" smtClean="0">
                <a:solidFill>
                  <a:schemeClr val="tx1"/>
                </a:solidFill>
                <a:effectLst/>
                <a:latin typeface="+mn-lt"/>
                <a:ea typeface="+mn-ea"/>
                <a:cs typeface="+mn-cs"/>
              </a:rPr>
              <a:t>Spelledningsstöd:</a:t>
            </a:r>
            <a:endParaRPr lang="sv-SE" sz="1200" kern="1200" dirty="0" smtClean="0">
              <a:solidFill>
                <a:schemeClr val="tx1"/>
              </a:solidFill>
              <a:effectLst/>
              <a:latin typeface="+mn-lt"/>
              <a:ea typeface="+mn-ea"/>
              <a:cs typeface="+mn-cs"/>
            </a:endParaRPr>
          </a:p>
          <a:p>
            <a:r>
              <a:rPr lang="sv-SE" sz="1200" b="0" kern="1200" dirty="0" smtClean="0">
                <a:solidFill>
                  <a:schemeClr val="tx1"/>
                </a:solidFill>
                <a:effectLst/>
                <a:latin typeface="+mn-lt"/>
                <a:ea typeface="+mn-ea"/>
                <a:cs typeface="+mn-cs"/>
              </a:rPr>
              <a:t>Det handlar inte om att veta exakt vilka verksamheter som är kritiska utan att det kommer vara ett antal verksamheter och styrelsen kommer att behöva prioritera bland dessa och också diskutera vad man behöver för underlag.</a:t>
            </a:r>
          </a:p>
          <a:p>
            <a:r>
              <a:rPr lang="sv-SE" sz="1200" b="1" kern="1200" dirty="0" smtClean="0">
                <a:solidFill>
                  <a:schemeClr val="tx1"/>
                </a:solidFill>
                <a:effectLst/>
                <a:latin typeface="+mn-lt"/>
                <a:ea typeface="+mn-ea"/>
                <a:cs typeface="+mn-cs"/>
              </a:rPr>
              <a:t>Understödjande frågor</a:t>
            </a:r>
            <a:r>
              <a:rPr lang="sv-SE" sz="1200" kern="1200" dirty="0" smtClean="0">
                <a:solidFill>
                  <a:schemeClr val="tx1"/>
                </a:solidFill>
                <a:effectLst/>
                <a:latin typeface="+mn-lt"/>
                <a:ea typeface="+mn-ea"/>
                <a:cs typeface="+mn-cs"/>
              </a:rPr>
              <a:t>:</a:t>
            </a:r>
          </a:p>
          <a:p>
            <a:pPr lvl="0"/>
            <a:r>
              <a:rPr lang="sv-SE" sz="1200" kern="1200" dirty="0" smtClean="0">
                <a:solidFill>
                  <a:schemeClr val="tx1"/>
                </a:solidFill>
                <a:effectLst/>
                <a:latin typeface="+mn-lt"/>
                <a:ea typeface="+mn-ea"/>
                <a:cs typeface="+mn-cs"/>
              </a:rPr>
              <a:t>Hur prioriterar ni mellan verksamheter? </a:t>
            </a:r>
          </a:p>
          <a:p>
            <a:pPr lvl="0"/>
            <a:r>
              <a:rPr lang="sv-SE" sz="1200" kern="1200" dirty="0" smtClean="0">
                <a:solidFill>
                  <a:schemeClr val="tx1"/>
                </a:solidFill>
                <a:effectLst/>
                <a:latin typeface="+mn-lt"/>
                <a:ea typeface="+mn-ea"/>
                <a:cs typeface="+mn-cs"/>
              </a:rPr>
              <a:t>Vilket underlag behöver styrelsen för att göra detta?  </a:t>
            </a:r>
          </a:p>
          <a:p>
            <a:pPr lvl="0"/>
            <a:r>
              <a:rPr lang="sv-SE" sz="1200" kern="1200" dirty="0" smtClean="0">
                <a:solidFill>
                  <a:schemeClr val="tx1"/>
                </a:solidFill>
                <a:effectLst/>
                <a:latin typeface="+mn-lt"/>
                <a:ea typeface="+mn-ea"/>
                <a:cs typeface="+mn-cs"/>
              </a:rPr>
              <a:t>Varifrån/från vilka aktörer kommer underlaget? </a:t>
            </a:r>
          </a:p>
          <a:p>
            <a:pPr lvl="0"/>
            <a:r>
              <a:rPr lang="sv-SE" sz="1200" kern="1200" dirty="0" smtClean="0">
                <a:solidFill>
                  <a:schemeClr val="tx1"/>
                </a:solidFill>
                <a:effectLst/>
                <a:latin typeface="+mn-lt"/>
                <a:ea typeface="+mn-ea"/>
                <a:cs typeface="+mn-cs"/>
              </a:rPr>
              <a:t>Kan dessa underlag förberedas innan?</a:t>
            </a:r>
          </a:p>
          <a:p>
            <a:pPr lvl="0"/>
            <a:r>
              <a:rPr lang="sv-SE" sz="1200" kern="1200" dirty="0" smtClean="0">
                <a:solidFill>
                  <a:schemeClr val="tx1"/>
                </a:solidFill>
                <a:effectLst/>
                <a:latin typeface="+mn-lt"/>
                <a:ea typeface="+mn-ea"/>
                <a:cs typeface="+mn-cs"/>
              </a:rPr>
              <a:t>Finns det en tydlig gränsdragning mellan politiska beslut och tjänstemannabeslut, dvs vad bestämmer ni och vad får de besluta om? Tex vem får omfördela personal mellan verksamheter? Se förordning 1988-1215 §3 </a:t>
            </a:r>
          </a:p>
          <a:p>
            <a:pPr lvl="0"/>
            <a:r>
              <a:rPr lang="sv-SE" sz="1200" b="0" kern="1200" dirty="0" smtClean="0">
                <a:solidFill>
                  <a:schemeClr val="tx1"/>
                </a:solidFill>
                <a:effectLst/>
                <a:latin typeface="+mn-lt"/>
                <a:ea typeface="+mn-ea"/>
                <a:cs typeface="+mn-cs"/>
              </a:rPr>
              <a:t>Vilken typ av stöd till försvarsmakten kan komma att bli aktuell?</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I vilket sammanhang kan denna paragraf bli aktuell? Diskutera detta. </a:t>
            </a:r>
            <a:r>
              <a:rPr lang="sv-SE" sz="1200" b="0" kern="1200" dirty="0" smtClean="0">
                <a:solidFill>
                  <a:schemeClr val="tx1"/>
                </a:solidFill>
                <a:effectLst/>
                <a:latin typeface="+mn-lt"/>
                <a:ea typeface="+mn-ea"/>
                <a:cs typeface="+mn-cs"/>
              </a:rPr>
              <a:t>Utifrån lag 2006:544 kap 4 § 2 ”</a:t>
            </a:r>
            <a:r>
              <a:rPr lang="sv-SE" sz="1200" kern="1200" dirty="0" smtClean="0">
                <a:solidFill>
                  <a:schemeClr val="tx1"/>
                </a:solidFill>
                <a:effectLst/>
                <a:latin typeface="+mn-lt"/>
                <a:ea typeface="+mn-ea"/>
                <a:cs typeface="+mn-cs"/>
              </a:rPr>
              <a:t>Om en kommun eller ett landsting har en för totalförsvaret viktig uppgift och denna blir oskäligt betungande till följd av krigsskada eller andra utomordentliga förhållanden som orsakats av krig eller krigsfara, är andra kommuner och landsting skyldiga att lämna hjälp.” </a:t>
            </a:r>
          </a:p>
          <a:p>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11</a:t>
            </a:fld>
            <a:endParaRPr lang="sv-SE"/>
          </a:p>
        </p:txBody>
      </p:sp>
    </p:spTree>
    <p:extLst>
      <p:ext uri="{BB962C8B-B14F-4D97-AF65-F5344CB8AC3E}">
        <p14:creationId xmlns:p14="http://schemas.microsoft.com/office/powerpoint/2010/main" val="487857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AD4F5B63-1D66-4987-ACD3-5F638DD98946}" type="slidenum">
              <a:rPr lang="sv-SE" smtClean="0"/>
              <a:t>13</a:t>
            </a:fld>
            <a:endParaRPr lang="sv-SE"/>
          </a:p>
        </p:txBody>
      </p:sp>
    </p:spTree>
    <p:extLst>
      <p:ext uri="{BB962C8B-B14F-4D97-AF65-F5344CB8AC3E}">
        <p14:creationId xmlns:p14="http://schemas.microsoft.com/office/powerpoint/2010/main" val="130637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Övningsstödet</a:t>
            </a:r>
            <a:r>
              <a:rPr lang="sv-SE" baseline="0" dirty="0" smtClean="0"/>
              <a:t> består av 17 sidor samt en ordlista med ordförklaringar inom civilt försvar och är en 2-3 timmars seminarieövning som bör föregås av </a:t>
            </a:r>
            <a:r>
              <a:rPr lang="sv-SE" dirty="0" smtClean="0"/>
              <a:t>ett </a:t>
            </a:r>
            <a:r>
              <a:rPr lang="sv-SE" baseline="0" dirty="0" smtClean="0"/>
              <a:t>utbildningspaket kring regelverk, roller ansvar mm</a:t>
            </a:r>
          </a:p>
          <a:p>
            <a:pPr lvl="1"/>
            <a:endParaRPr lang="sv-SE" baseline="0" dirty="0" smtClean="0"/>
          </a:p>
          <a:p>
            <a:r>
              <a:rPr lang="sv-SE" baseline="0" dirty="0" smtClean="0"/>
              <a:t>Underlaget är öppen information – däremot kan diskussionerna som genereras från underlaget med all säkerhet behöva </a:t>
            </a:r>
            <a:r>
              <a:rPr lang="sv-SE" baseline="0" dirty="0" err="1" smtClean="0"/>
              <a:t>säkerhetsskyddsklassas</a:t>
            </a:r>
            <a:r>
              <a:rPr lang="sv-SE" baseline="0" dirty="0" smtClean="0"/>
              <a:t>.</a:t>
            </a: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2</a:t>
            </a:fld>
            <a:endParaRPr lang="sv-SE"/>
          </a:p>
        </p:txBody>
      </p:sp>
    </p:spTree>
    <p:extLst>
      <p:ext uri="{BB962C8B-B14F-4D97-AF65-F5344CB8AC3E}">
        <p14:creationId xmlns:p14="http://schemas.microsoft.com/office/powerpoint/2010/main" val="223701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Tanken med övningsstödet</a:t>
            </a:r>
            <a:r>
              <a:rPr lang="sv-SE" sz="1200" kern="1200" baseline="0" dirty="0" smtClean="0">
                <a:solidFill>
                  <a:schemeClr val="tx1"/>
                </a:solidFill>
                <a:effectLst/>
                <a:latin typeface="+mn-lt"/>
                <a:ea typeface="+mn-ea"/>
                <a:cs typeface="+mn-cs"/>
              </a:rPr>
              <a:t> är att du ska kunna ta detta och lägga upp övningen i stort genom att bara följa instruktionerna.</a:t>
            </a:r>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Det inleds med syftet med materialet, en användarinstruktion kring hur </a:t>
            </a:r>
            <a:r>
              <a:rPr lang="sv-SE" sz="1200" kern="1200" dirty="0" smtClean="0">
                <a:solidFill>
                  <a:schemeClr val="tx1"/>
                </a:solidFill>
                <a:effectLst/>
                <a:latin typeface="+mn-lt"/>
                <a:ea typeface="+mn-ea"/>
                <a:cs typeface="+mn-cs"/>
              </a:rPr>
              <a:t>diskussionsfrågor och scenario bör användas under seminarieövningen. Det ger också stöd i spelledarrollen samt vad som behöver finnas på plats innan övning.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För att övningen ska kunna genomföras framgångsrikt förutsätts att deltagarna </a:t>
            </a:r>
            <a:r>
              <a:rPr lang="sv-SE" sz="1200" b="1" kern="1200" dirty="0" smtClean="0">
                <a:solidFill>
                  <a:schemeClr val="tx1"/>
                </a:solidFill>
                <a:effectLst/>
                <a:latin typeface="+mn-lt"/>
                <a:ea typeface="+mn-ea"/>
                <a:cs typeface="+mn-cs"/>
              </a:rPr>
              <a:t>har genomgått utbildning inom civilt försvar med fokus på regelverk.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Ett avsnitt finns också som understryker vikten av att före, under och efter övningen vara noggrann med säkerhetsskyddsklassning kring underlag och resultat.</a:t>
            </a:r>
            <a:endParaRPr lang="sv-SE" dirty="0" smtClean="0"/>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3</a:t>
            </a:fld>
            <a:endParaRPr lang="sv-SE"/>
          </a:p>
        </p:txBody>
      </p:sp>
    </p:spTree>
    <p:extLst>
      <p:ext uri="{BB962C8B-B14F-4D97-AF65-F5344CB8AC3E}">
        <p14:creationId xmlns:p14="http://schemas.microsoft.com/office/powerpoint/2010/main" val="350399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chemeClr val="tx1"/>
                </a:solidFill>
                <a:latin typeface="+mn-lt"/>
                <a:ea typeface="+mn-ea"/>
                <a:cs typeface="+mn-cs"/>
              </a:rPr>
              <a:t>Utifrån svaren på ovanstående frågor behöver man eventuellt ta till lämpliga</a:t>
            </a:r>
          </a:p>
          <a:p>
            <a:r>
              <a:rPr lang="sv-SE" sz="1200" b="0" i="0" u="none" strike="noStrike" kern="1200" baseline="0" dirty="0" smtClean="0">
                <a:solidFill>
                  <a:schemeClr val="tx1"/>
                </a:solidFill>
                <a:latin typeface="+mn-lt"/>
                <a:ea typeface="+mn-ea"/>
                <a:cs typeface="+mn-cs"/>
              </a:rPr>
              <a:t>säkerhetsskyddsåtgärder eller andra riskreducerande åtgärder inför övningen,</a:t>
            </a:r>
          </a:p>
          <a:p>
            <a:r>
              <a:rPr lang="sv-SE" sz="1200" b="0" i="0" u="none" strike="noStrike" kern="1200" baseline="0" dirty="0" smtClean="0">
                <a:solidFill>
                  <a:schemeClr val="tx1"/>
                </a:solidFill>
                <a:latin typeface="+mn-lt"/>
                <a:ea typeface="+mn-ea"/>
                <a:cs typeface="+mn-cs"/>
              </a:rPr>
              <a:t>till exempel:</a:t>
            </a:r>
          </a:p>
          <a:p>
            <a:r>
              <a:rPr lang="sv-SE" sz="1200" b="0" i="0" u="none" strike="noStrike" kern="1200" baseline="0" dirty="0" smtClean="0">
                <a:solidFill>
                  <a:schemeClr val="tx1"/>
                </a:solidFill>
                <a:latin typeface="+mn-lt"/>
                <a:ea typeface="+mn-ea"/>
                <a:cs typeface="+mn-cs"/>
              </a:rPr>
              <a:t> Tillträdes- och behörighetskontroll av deltagare i övningen samt av</a:t>
            </a:r>
          </a:p>
          <a:p>
            <a:r>
              <a:rPr lang="sv-SE" sz="1200" b="0" i="0" u="none" strike="noStrike" kern="1200" baseline="0" dirty="0" smtClean="0">
                <a:solidFill>
                  <a:schemeClr val="tx1"/>
                </a:solidFill>
                <a:latin typeface="+mn-lt"/>
                <a:ea typeface="+mn-ea"/>
                <a:cs typeface="+mn-cs"/>
              </a:rPr>
              <a:t>eventuell stödpersonal. Är det bara behöriga personer i övningslokalen?</a:t>
            </a:r>
          </a:p>
          <a:p>
            <a:r>
              <a:rPr lang="sv-SE" sz="1200" b="0" i="0" u="none" strike="noStrike" kern="1200" baseline="0" dirty="0" smtClean="0">
                <a:solidFill>
                  <a:schemeClr val="tx1"/>
                </a:solidFill>
                <a:latin typeface="+mn-lt"/>
                <a:ea typeface="+mn-ea"/>
                <a:cs typeface="+mn-cs"/>
              </a:rPr>
              <a:t>Finns risk för överhörning?</a:t>
            </a:r>
          </a:p>
          <a:p>
            <a:r>
              <a:rPr lang="sv-SE" sz="1200" b="0" i="0" u="none" strike="noStrike" kern="1200" baseline="0" dirty="0" smtClean="0">
                <a:solidFill>
                  <a:schemeClr val="tx1"/>
                </a:solidFill>
                <a:latin typeface="+mn-lt"/>
                <a:ea typeface="+mn-ea"/>
                <a:cs typeface="+mn-cs"/>
              </a:rPr>
              <a:t> Alla medieplattformar som tar emot eller sänder signaler som</a:t>
            </a:r>
          </a:p>
          <a:p>
            <a:r>
              <a:rPr lang="sv-SE" sz="1200" b="0" i="0" u="none" strike="noStrike" kern="1200" baseline="0" dirty="0" smtClean="0">
                <a:solidFill>
                  <a:schemeClr val="tx1"/>
                </a:solidFill>
                <a:latin typeface="+mn-lt"/>
                <a:ea typeface="+mn-ea"/>
                <a:cs typeface="+mn-cs"/>
              </a:rPr>
              <a:t>exempelvis, datorer, smarta klockor (inkl. träningsklockor), mobiler,</a:t>
            </a:r>
          </a:p>
          <a:p>
            <a:r>
              <a:rPr lang="sv-SE" sz="1200" b="0" i="0" u="none" strike="noStrike" kern="1200" baseline="0" dirty="0" smtClean="0">
                <a:solidFill>
                  <a:schemeClr val="tx1"/>
                </a:solidFill>
                <a:latin typeface="+mn-lt"/>
                <a:ea typeface="+mn-ea"/>
                <a:cs typeface="+mn-cs"/>
              </a:rPr>
              <a:t>trådlösa hörlurar kanske inte ska vara tillåtna i övningslokalen.</a:t>
            </a:r>
          </a:p>
          <a:p>
            <a:r>
              <a:rPr lang="sv-SE" sz="1200" b="0" i="0" u="none" strike="noStrike" kern="1200" baseline="0" dirty="0" smtClean="0">
                <a:solidFill>
                  <a:schemeClr val="tx1"/>
                </a:solidFill>
                <a:latin typeface="+mn-lt"/>
                <a:ea typeface="+mn-ea"/>
                <a:cs typeface="+mn-cs"/>
              </a:rPr>
              <a:t> Behöver lokalen kontrolleras för avlyssningsutrustning?</a:t>
            </a:r>
          </a:p>
          <a:p>
            <a:r>
              <a:rPr lang="sv-SE" sz="1200" b="0" i="0" u="none" strike="noStrike" kern="1200" baseline="0" dirty="0" smtClean="0">
                <a:solidFill>
                  <a:schemeClr val="tx1"/>
                </a:solidFill>
                <a:latin typeface="+mn-lt"/>
                <a:ea typeface="+mn-ea"/>
                <a:cs typeface="+mn-cs"/>
              </a:rPr>
              <a:t> Är övningsdatum och -plats säkerhetsskyddsklassad information?</a:t>
            </a:r>
          </a:p>
          <a:p>
            <a:r>
              <a:rPr lang="sv-SE" sz="1200" b="0" i="0" u="none" strike="noStrike" kern="1200" baseline="0" dirty="0" smtClean="0">
                <a:solidFill>
                  <a:schemeClr val="tx1"/>
                </a:solidFill>
                <a:latin typeface="+mn-lt"/>
                <a:ea typeface="+mn-ea"/>
                <a:cs typeface="+mn-cs"/>
              </a:rPr>
              <a:t> Har alla som ska delta i övningen rätt säkerhetsklass?</a:t>
            </a:r>
          </a:p>
          <a:p>
            <a:r>
              <a:rPr lang="sv-SE" sz="1200" b="0" i="0" u="none" strike="noStrike" kern="1200" baseline="0" dirty="0" smtClean="0">
                <a:solidFill>
                  <a:schemeClr val="tx1"/>
                </a:solidFill>
                <a:latin typeface="+mn-lt"/>
                <a:ea typeface="+mn-ea"/>
                <a:cs typeface="+mn-cs"/>
              </a:rPr>
              <a:t> Behöver gemensamma samtalsregler tas fram?</a:t>
            </a:r>
          </a:p>
          <a:p>
            <a:r>
              <a:rPr lang="sv-SE" sz="1200" b="0" i="0" u="none" strike="noStrike" kern="1200" baseline="0" dirty="0" smtClean="0">
                <a:solidFill>
                  <a:schemeClr val="tx1"/>
                </a:solidFill>
                <a:latin typeface="+mn-lt"/>
                <a:ea typeface="+mn-ea"/>
                <a:cs typeface="+mn-cs"/>
              </a:rPr>
              <a:t> Behöver det genomföras en säkerhetsgenomgång före övningsstart?</a:t>
            </a:r>
          </a:p>
          <a:p>
            <a:r>
              <a:rPr lang="sv-SE" sz="1200" b="0" i="0" u="none" strike="noStrike" kern="1200" baseline="0" dirty="0" smtClean="0">
                <a:solidFill>
                  <a:schemeClr val="tx1"/>
                </a:solidFill>
                <a:latin typeface="+mn-lt"/>
                <a:ea typeface="+mn-ea"/>
                <a:cs typeface="+mn-cs"/>
              </a:rPr>
              <a:t> Behöver det påminnas om ev. regler kring att skriva om övningen i</a:t>
            </a:r>
          </a:p>
          <a:p>
            <a:r>
              <a:rPr lang="sv-SE" sz="1200" b="0" i="0" u="none" strike="noStrike" kern="1200" baseline="0" dirty="0" smtClean="0">
                <a:solidFill>
                  <a:schemeClr val="tx1"/>
                </a:solidFill>
                <a:latin typeface="+mn-lt"/>
                <a:ea typeface="+mn-ea"/>
                <a:cs typeface="+mn-cs"/>
              </a:rPr>
              <a:t>sociala medier?</a:t>
            </a:r>
          </a:p>
          <a:p>
            <a:r>
              <a:rPr lang="sv-SE" sz="1200" b="0" i="0" u="none" strike="noStrike" kern="1200" baseline="0" dirty="0" smtClean="0">
                <a:solidFill>
                  <a:schemeClr val="tx1"/>
                </a:solidFill>
                <a:latin typeface="+mn-lt"/>
                <a:ea typeface="+mn-ea"/>
                <a:cs typeface="+mn-cs"/>
              </a:rPr>
              <a:t> Löpande arbete med säkerhetsskydd bör utifrån behov göras under</a:t>
            </a:r>
          </a:p>
          <a:p>
            <a:r>
              <a:rPr lang="sv-SE" sz="1200" b="0" i="0" u="none" strike="noStrike" kern="1200" baseline="0" dirty="0" smtClean="0">
                <a:solidFill>
                  <a:schemeClr val="tx1"/>
                </a:solidFill>
                <a:latin typeface="+mn-lt"/>
                <a:ea typeface="+mn-ea"/>
                <a:cs typeface="+mn-cs"/>
              </a:rPr>
              <a:t>övningens gång.</a:t>
            </a:r>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4</a:t>
            </a:fld>
            <a:endParaRPr lang="sv-SE"/>
          </a:p>
        </p:txBody>
      </p:sp>
    </p:spTree>
    <p:extLst>
      <p:ext uri="{BB962C8B-B14F-4D97-AF65-F5344CB8AC3E}">
        <p14:creationId xmlns:p14="http://schemas.microsoft.com/office/powerpoint/2010/main" val="384044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Detta är ingångvärden</a:t>
            </a:r>
            <a:r>
              <a:rPr lang="sv-SE" baseline="0" dirty="0" smtClean="0"/>
              <a:t> för den som planerar övningen</a:t>
            </a:r>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5</a:t>
            </a:fld>
            <a:endParaRPr lang="sv-SE"/>
          </a:p>
        </p:txBody>
      </p:sp>
    </p:spTree>
    <p:extLst>
      <p:ext uri="{BB962C8B-B14F-4D97-AF65-F5344CB8AC3E}">
        <p14:creationId xmlns:p14="http://schemas.microsoft.com/office/powerpoint/2010/main" val="3919691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Syfte och mål med övningen</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Understryk gärna att syftet är att övningen ska vara lärande, att den ska ge större förståelse.</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I avsnittet kring målbeskrivningar hittar du mer information kring avgränsning av målet</a:t>
            </a:r>
          </a:p>
          <a:p>
            <a:pPr lvl="0"/>
            <a:r>
              <a:rPr lang="sv-SE" sz="1200" kern="1200" dirty="0" smtClean="0">
                <a:solidFill>
                  <a:schemeClr val="tx1"/>
                </a:solidFill>
                <a:effectLst/>
                <a:latin typeface="+mn-lt"/>
                <a:ea typeface="+mn-ea"/>
                <a:cs typeface="+mn-cs"/>
              </a:rPr>
              <a:t>Roller </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Presentera vilka du/ni är i spelledningen och vilken roll ni ser de övande har</a:t>
            </a:r>
          </a:p>
          <a:p>
            <a:pPr lvl="0"/>
            <a:r>
              <a:rPr lang="sv-SE" sz="1200" kern="1200" dirty="0" smtClean="0">
                <a:solidFill>
                  <a:schemeClr val="tx1"/>
                </a:solidFill>
                <a:effectLst/>
                <a:latin typeface="+mn-lt"/>
                <a:ea typeface="+mn-ea"/>
                <a:cs typeface="+mn-cs"/>
              </a:rPr>
              <a:t>Praktikaliteter kring tider, pauser </a:t>
            </a:r>
            <a:r>
              <a:rPr lang="sv-SE" sz="1200" kern="1200" dirty="0" err="1" smtClean="0">
                <a:solidFill>
                  <a:schemeClr val="tx1"/>
                </a:solidFill>
                <a:effectLst/>
                <a:latin typeface="+mn-lt"/>
                <a:ea typeface="+mn-ea"/>
                <a:cs typeface="+mn-cs"/>
              </a:rPr>
              <a:t>etc</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Vad händer efter övningen? -</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Beskriv hur processen efter övningen ser ut</a:t>
            </a:r>
          </a:p>
          <a:p>
            <a:pPr lvl="0"/>
            <a:r>
              <a:rPr lang="sv-SE" sz="1200" kern="1200" dirty="0" smtClean="0">
                <a:solidFill>
                  <a:schemeClr val="tx1"/>
                </a:solidFill>
                <a:effectLst/>
                <a:latin typeface="+mn-lt"/>
                <a:ea typeface="+mn-ea"/>
                <a:cs typeface="+mn-cs"/>
              </a:rPr>
              <a:t>Spelregler kring övningen</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t ex att ”vad som sägs i rummet stannar i rummet”, att mobiltelefoner stannar utanför eller vad som bestämts innan</a:t>
            </a:r>
          </a:p>
          <a:p>
            <a:pPr lvl="0"/>
            <a:r>
              <a:rPr lang="sv-SE" sz="1200" kern="1200" dirty="0" smtClean="0">
                <a:solidFill>
                  <a:schemeClr val="tx1"/>
                </a:solidFill>
                <a:effectLst/>
                <a:latin typeface="+mn-lt"/>
                <a:ea typeface="+mn-ea"/>
                <a:cs typeface="+mn-cs"/>
              </a:rPr>
              <a:t>Information kring säkerhet och sekretess</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För underlag se frågor under rubriken Säkerhet och sekretess</a:t>
            </a:r>
          </a:p>
          <a:p>
            <a:pPr lvl="0"/>
            <a:r>
              <a:rPr lang="sv-SE" sz="1200" kern="1200" dirty="0" smtClean="0">
                <a:solidFill>
                  <a:schemeClr val="tx1"/>
                </a:solidFill>
                <a:effectLst/>
                <a:latin typeface="+mn-lt"/>
                <a:ea typeface="+mn-ea"/>
                <a:cs typeface="+mn-cs"/>
              </a:rPr>
              <a:t>Gå igenom hur övningen kommer att gå till (t ex):</a:t>
            </a:r>
          </a:p>
          <a:p>
            <a:pPr lvl="1"/>
            <a:r>
              <a:rPr lang="sv-SE" sz="1200" kern="1200" dirty="0" smtClean="0">
                <a:solidFill>
                  <a:schemeClr val="tx1"/>
                </a:solidFill>
                <a:effectLst/>
                <a:latin typeface="+mn-lt"/>
                <a:ea typeface="+mn-ea"/>
                <a:cs typeface="+mn-cs"/>
              </a:rPr>
              <a:t>Presentation av scenario</a:t>
            </a:r>
          </a:p>
          <a:p>
            <a:pPr lvl="1"/>
            <a:r>
              <a:rPr lang="sv-SE" sz="1200" kern="1200" dirty="0" smtClean="0">
                <a:solidFill>
                  <a:schemeClr val="tx1"/>
                </a:solidFill>
                <a:effectLst/>
                <a:latin typeface="+mn-lt"/>
                <a:ea typeface="+mn-ea"/>
                <a:cs typeface="+mn-cs"/>
              </a:rPr>
              <a:t>Ett mål som behandlas i två moment med ett antal frågeställningar </a:t>
            </a:r>
          </a:p>
          <a:p>
            <a:pPr lvl="1"/>
            <a:r>
              <a:rPr lang="sv-SE" sz="1200" kern="1200" dirty="0" smtClean="0">
                <a:solidFill>
                  <a:schemeClr val="tx1"/>
                </a:solidFill>
                <a:effectLst/>
                <a:latin typeface="+mn-lt"/>
                <a:ea typeface="+mn-ea"/>
                <a:cs typeface="+mn-cs"/>
              </a:rPr>
              <a:t>Om de övande fastnar i en fråga kommer spelledaren att parkera frågan och gå vidare </a:t>
            </a:r>
          </a:p>
          <a:p>
            <a:pPr lvl="1"/>
            <a:r>
              <a:rPr lang="sv-SE" sz="1200" kern="1200" dirty="0" smtClean="0">
                <a:solidFill>
                  <a:schemeClr val="tx1"/>
                </a:solidFill>
                <a:effectLst/>
                <a:latin typeface="+mn-lt"/>
                <a:ea typeface="+mn-ea"/>
                <a:cs typeface="+mn-cs"/>
              </a:rPr>
              <a:t>Hur övningen ska dokumenteras</a:t>
            </a: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6</a:t>
            </a:fld>
            <a:endParaRPr lang="sv-SE"/>
          </a:p>
        </p:txBody>
      </p:sp>
    </p:spTree>
    <p:extLst>
      <p:ext uri="{BB962C8B-B14F-4D97-AF65-F5344CB8AC3E}">
        <p14:creationId xmlns:p14="http://schemas.microsoft.com/office/powerpoint/2010/main" val="3912969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Presentera scenariot </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Scenariot syftar till att ge ett sammanhang som vi diskuterar i. Vi fastnar inte i detaljer i scenariot och därför är det med flit så enkelt beskrivet som möjligt.</a:t>
            </a:r>
          </a:p>
          <a:p>
            <a:pPr lvl="0"/>
            <a:r>
              <a:rPr lang="sv-SE" sz="1200" kern="1200" dirty="0" smtClean="0">
                <a:solidFill>
                  <a:schemeClr val="tx1"/>
                </a:solidFill>
                <a:effectLst/>
                <a:latin typeface="+mn-lt"/>
                <a:ea typeface="+mn-ea"/>
                <a:cs typeface="+mn-cs"/>
              </a:rPr>
              <a:t>Var enskilda händelser inträffar har inte bedömts som principiellt viktigt i förhållande till övningsmålet </a:t>
            </a:r>
          </a:p>
          <a:p>
            <a:pPr lvl="0"/>
            <a:r>
              <a:rPr lang="sv-SE" sz="1200" kern="1200" dirty="0" smtClean="0">
                <a:solidFill>
                  <a:schemeClr val="tx1"/>
                </a:solidFill>
                <a:effectLst/>
                <a:latin typeface="+mn-lt"/>
                <a:ea typeface="+mn-ea"/>
                <a:cs typeface="+mn-cs"/>
              </a:rPr>
              <a:t>Inte heller tidsrymden mellan olika händelser har definierats. </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Bygga</a:t>
            </a:r>
            <a:r>
              <a:rPr lang="sv-SE" sz="1200" kern="1200" baseline="0" dirty="0" smtClean="0">
                <a:solidFill>
                  <a:schemeClr val="tx1"/>
                </a:solidFill>
                <a:effectLst/>
                <a:latin typeface="+mn-lt"/>
                <a:ea typeface="+mn-ea"/>
                <a:cs typeface="+mn-cs"/>
              </a:rPr>
              <a:t> ut scenariot för att göra det mer relevant, betänk dock att syftet är inte att fastna i specifika frågor utan hålla det på en strategisk nivå</a:t>
            </a:r>
          </a:p>
          <a:p>
            <a:pPr lvl="0"/>
            <a:r>
              <a:rPr lang="sv-SE" sz="1200" kern="1200" baseline="0" dirty="0" smtClean="0">
                <a:solidFill>
                  <a:schemeClr val="tx1"/>
                </a:solidFill>
                <a:effectLst/>
                <a:latin typeface="+mn-lt"/>
                <a:ea typeface="+mn-ea"/>
                <a:cs typeface="+mn-cs"/>
              </a:rPr>
              <a:t>Anledningen till att det är högsta beredskap är för att undvika diskussioner kring vilka fullmaktslagar som råder, var det är skärpt beredskap och var det inte är </a:t>
            </a:r>
            <a:r>
              <a:rPr lang="sv-SE" sz="1200" kern="1200" baseline="0" dirty="0" err="1" smtClean="0">
                <a:solidFill>
                  <a:schemeClr val="tx1"/>
                </a:solidFill>
                <a:effectLst/>
                <a:latin typeface="+mn-lt"/>
                <a:ea typeface="+mn-ea"/>
                <a:cs typeface="+mn-cs"/>
              </a:rPr>
              <a:t>etc</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7</a:t>
            </a:fld>
            <a:endParaRPr lang="sv-SE"/>
          </a:p>
        </p:txBody>
      </p:sp>
    </p:spTree>
    <p:extLst>
      <p:ext uri="{BB962C8B-B14F-4D97-AF65-F5344CB8AC3E}">
        <p14:creationId xmlns:p14="http://schemas.microsoft.com/office/powerpoint/2010/main" val="20098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Övningen har ett mål och består av två moment och diskussionsfrågorna är strukturerade utifrån detta. För varje fråga ges även ett specifikt stöd för spelledaren. Där kan det finnas exempel på understödjande frågor som spelledaren kan använda för att föra diskussionen vidare om så önskas.</a:t>
            </a:r>
          </a:p>
          <a:p>
            <a:r>
              <a:rPr lang="sv-SE" sz="1200" kern="1200" dirty="0" smtClean="0">
                <a:solidFill>
                  <a:schemeClr val="tx1"/>
                </a:solidFill>
                <a:effectLst/>
                <a:latin typeface="+mn-lt"/>
                <a:ea typeface="+mn-ea"/>
                <a:cs typeface="+mn-cs"/>
              </a:rPr>
              <a:t> </a:t>
            </a:r>
          </a:p>
          <a:p>
            <a:endParaRPr lang="sv-SE" dirty="0" smtClean="0"/>
          </a:p>
          <a:p>
            <a:r>
              <a:rPr lang="sv-SE" dirty="0" smtClean="0"/>
              <a:t>Moment 1 kring beslutsfattande – mer allmänt</a:t>
            </a:r>
            <a:r>
              <a:rPr lang="sv-SE" baseline="0" dirty="0" smtClean="0"/>
              <a:t> kring regelverk och tolkningar av lagar </a:t>
            </a:r>
            <a:r>
              <a:rPr lang="sv-SE" baseline="0" dirty="0" err="1" smtClean="0"/>
              <a:t>etc</a:t>
            </a:r>
            <a:endParaRPr lang="sv-SE" baseline="0" dirty="0" smtClean="0"/>
          </a:p>
          <a:p>
            <a:r>
              <a:rPr lang="sv-SE" baseline="0" dirty="0" smtClean="0"/>
              <a:t>Moment 2 har fokus i den egna organisationer, dvs att man kommer att behöva diskutera vilka </a:t>
            </a:r>
            <a:r>
              <a:rPr lang="sv-SE" sz="1200" kern="1200" dirty="0" smtClean="0">
                <a:solidFill>
                  <a:schemeClr val="tx1"/>
                </a:solidFill>
                <a:effectLst/>
                <a:latin typeface="+mn-lt"/>
                <a:ea typeface="+mn-ea"/>
                <a:cs typeface="+mn-cs"/>
              </a:rPr>
              <a:t>Förvaltningskritiska verksamheter? Vilka är de?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Finns särskilt skyddsvärda saker som måste vara igång? Vilka skyddsvärden finns inom kommunens geografiska område?</a:t>
            </a:r>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D4F5B63-1D66-4987-ACD3-5F638DD98946}" type="slidenum">
              <a:rPr lang="sv-SE" smtClean="0"/>
              <a:t>8</a:t>
            </a:fld>
            <a:endParaRPr lang="sv-SE"/>
          </a:p>
        </p:txBody>
      </p:sp>
    </p:spTree>
    <p:extLst>
      <p:ext uri="{BB962C8B-B14F-4D97-AF65-F5344CB8AC3E}">
        <p14:creationId xmlns:p14="http://schemas.microsoft.com/office/powerpoint/2010/main" val="3004540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 </a:t>
            </a:r>
          </a:p>
          <a:p>
            <a:r>
              <a:rPr lang="sv-SE" dirty="0" smtClean="0"/>
              <a:t>I första hand gäller detta förändringar i roller och ansvar hos kommunstyrelsen, i och med beslut om höjd beredskap.  </a:t>
            </a:r>
          </a:p>
          <a:p>
            <a:r>
              <a:rPr lang="sv-SE" dirty="0" smtClean="0"/>
              <a:t> </a:t>
            </a:r>
          </a:p>
          <a:p>
            <a:r>
              <a:rPr lang="sv-SE" sz="1200" kern="1200" dirty="0" smtClean="0">
                <a:solidFill>
                  <a:schemeClr val="tx1"/>
                </a:solidFill>
                <a:effectLst/>
                <a:latin typeface="+mn-lt"/>
                <a:ea typeface="+mn-ea"/>
                <a:cs typeface="+mn-cs"/>
              </a:rPr>
              <a:t>Målet med skrivningen ”kunskap om” handlar om att börja inventera den egna organisations ansvarsområde.</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9</a:t>
            </a:fld>
            <a:endParaRPr lang="sv-SE"/>
          </a:p>
        </p:txBody>
      </p:sp>
    </p:spTree>
    <p:extLst>
      <p:ext uri="{BB962C8B-B14F-4D97-AF65-F5344CB8AC3E}">
        <p14:creationId xmlns:p14="http://schemas.microsoft.com/office/powerpoint/2010/main" val="1306238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2019-10-17</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p:txBody>
          <a:bodyPr/>
          <a:lstStyle/>
          <a:p>
            <a:r>
              <a:rPr lang="sv-SE" dirty="0" smtClean="0"/>
              <a:t>Övningsstöd - att öva kommunstyrelser att leda under höjd beredskap</a:t>
            </a:r>
            <a:endParaRPr lang="sv-SE" dirty="0"/>
          </a:p>
        </p:txBody>
      </p:sp>
      <p:sp>
        <p:nvSpPr>
          <p:cNvPr id="3" name="Underrubrik 2">
            <a:extLst>
              <a:ext uri="{FF2B5EF4-FFF2-40B4-BE49-F238E27FC236}">
                <a16:creationId xmlns:a16="http://schemas.microsoft.com/office/drawing/2014/main" id="{73702B55-6E9C-44EA-A4DD-FF528ECDC926}"/>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41247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Moment 1 - beslutsfattande</a:t>
            </a:r>
            <a:endParaRPr lang="sv-SE" dirty="0"/>
          </a:p>
        </p:txBody>
      </p:sp>
      <p:sp>
        <p:nvSpPr>
          <p:cNvPr id="3" name="Platshållare för innehåll 2"/>
          <p:cNvSpPr>
            <a:spLocks noGrp="1"/>
          </p:cNvSpPr>
          <p:nvPr>
            <p:ph idx="1"/>
          </p:nvPr>
        </p:nvSpPr>
        <p:spPr/>
        <p:txBody>
          <a:bodyPr/>
          <a:lstStyle/>
          <a:p>
            <a:r>
              <a:rPr lang="sv-SE" sz="2200" dirty="0"/>
              <a:t>Utifrån scenariot har beslut om högsta beredskap fattats. Sverige är i krig </a:t>
            </a:r>
            <a:r>
              <a:rPr lang="sv-SE" sz="2200" dirty="0" smtClean="0"/>
              <a:t>och alla </a:t>
            </a:r>
            <a:r>
              <a:rPr lang="sv-SE" sz="2200" dirty="0"/>
              <a:t>fullmaktslagar är i tillämpning. Styrelsen är sammankallad</a:t>
            </a:r>
            <a:r>
              <a:rPr lang="sv-SE" sz="2200" dirty="0" smtClean="0"/>
              <a:t>.</a:t>
            </a:r>
          </a:p>
          <a:p>
            <a:r>
              <a:rPr lang="sv-SE" sz="2200" dirty="0"/>
              <a:t>Börja diskutera och resonera kring de praktiska förutsättningarna vad </a:t>
            </a:r>
            <a:r>
              <a:rPr lang="sv-SE" sz="2200" dirty="0" smtClean="0"/>
              <a:t>gäller beslutsfattande </a:t>
            </a:r>
            <a:r>
              <a:rPr lang="sv-SE" sz="2200" dirty="0"/>
              <a:t>och de juridiska ramar som nu gäller</a:t>
            </a:r>
            <a:r>
              <a:rPr lang="sv-SE" sz="2200" dirty="0" smtClean="0"/>
              <a:t>.</a:t>
            </a:r>
          </a:p>
          <a:p>
            <a:r>
              <a:rPr lang="sv-SE" dirty="0" smtClean="0"/>
              <a:t>Frågor:</a:t>
            </a:r>
          </a:p>
          <a:p>
            <a:pPr lvl="1"/>
            <a:r>
              <a:rPr lang="sv-SE" smtClean="0"/>
              <a:t>Hur </a:t>
            </a:r>
            <a:r>
              <a:rPr lang="sv-SE" dirty="0"/>
              <a:t>sammankallas styrelsen under höjd beredskap? Skiljer det sig åt mot ordinarie sätt? </a:t>
            </a:r>
          </a:p>
          <a:p>
            <a:pPr lvl="1"/>
            <a:r>
              <a:rPr lang="sv-SE" dirty="0"/>
              <a:t>Hur fattas </a:t>
            </a:r>
            <a:r>
              <a:rPr lang="sv-SE" dirty="0" smtClean="0"/>
              <a:t>styrelsen beslut </a:t>
            </a:r>
            <a:r>
              <a:rPr lang="sv-SE" dirty="0"/>
              <a:t>under höjd beredskap? Hur skiljer det sig från ordinarie rutiner? </a:t>
            </a:r>
          </a:p>
          <a:p>
            <a:pPr lvl="1"/>
            <a:r>
              <a:rPr lang="sv-SE" dirty="0"/>
              <a:t>Hur förändras mandatet för styrelsen under höjd beredskap?</a:t>
            </a:r>
          </a:p>
          <a:p>
            <a:pPr lvl="1"/>
            <a:endParaRPr lang="sv-SE" dirty="0"/>
          </a:p>
          <a:p>
            <a:pPr lvl="1"/>
            <a:endParaRPr lang="sv-SE" dirty="0"/>
          </a:p>
        </p:txBody>
      </p:sp>
      <p:sp>
        <p:nvSpPr>
          <p:cNvPr id="4" name="Ellips 3"/>
          <p:cNvSpPr/>
          <p:nvPr/>
        </p:nvSpPr>
        <p:spPr>
          <a:xfrm>
            <a:off x="9801339" y="1108423"/>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1</a:t>
            </a:r>
            <a:endParaRPr lang="sv-SE" dirty="0"/>
          </a:p>
        </p:txBody>
      </p:sp>
      <p:sp>
        <p:nvSpPr>
          <p:cNvPr id="5" name="Ellips 4"/>
          <p:cNvSpPr/>
          <p:nvPr/>
        </p:nvSpPr>
        <p:spPr>
          <a:xfrm>
            <a:off x="9704023" y="4230477"/>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Ellips 5"/>
          <p:cNvSpPr/>
          <p:nvPr/>
        </p:nvSpPr>
        <p:spPr>
          <a:xfrm>
            <a:off x="10333819" y="4248834"/>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p:cNvSpPr/>
          <p:nvPr/>
        </p:nvSpPr>
        <p:spPr>
          <a:xfrm>
            <a:off x="10979225" y="4274543"/>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4639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Moment 2 – Ledning och inriktning</a:t>
            </a:r>
            <a:r>
              <a:rPr lang="sv-SE" dirty="0"/>
              <a:t/>
            </a:r>
            <a:br>
              <a:rPr lang="sv-SE" dirty="0"/>
            </a:br>
            <a:endParaRPr lang="sv-SE" dirty="0"/>
          </a:p>
        </p:txBody>
      </p:sp>
      <p:sp>
        <p:nvSpPr>
          <p:cNvPr id="3" name="Platshållare för innehåll 2"/>
          <p:cNvSpPr>
            <a:spLocks noGrp="1"/>
          </p:cNvSpPr>
          <p:nvPr>
            <p:ph idx="1"/>
          </p:nvPr>
        </p:nvSpPr>
        <p:spPr/>
        <p:txBody>
          <a:bodyPr/>
          <a:lstStyle/>
          <a:p>
            <a:r>
              <a:rPr lang="sv-SE" dirty="0"/>
              <a:t>Styrelsen är nu samlad och beslutsför, samma scenario gäller, beslut om </a:t>
            </a:r>
            <a:r>
              <a:rPr lang="sv-SE" dirty="0" smtClean="0"/>
              <a:t>höjd (högsta</a:t>
            </a:r>
            <a:r>
              <a:rPr lang="sv-SE" dirty="0"/>
              <a:t>) beredskap är fattat.</a:t>
            </a:r>
          </a:p>
          <a:p>
            <a:r>
              <a:rPr lang="sv-SE" dirty="0"/>
              <a:t>Det civila försvaret består av all civil verksamhet som ska bedrivs i </a:t>
            </a:r>
            <a:r>
              <a:rPr lang="sv-SE" dirty="0" smtClean="0"/>
              <a:t>Sverige under </a:t>
            </a:r>
            <a:r>
              <a:rPr lang="sv-SE" dirty="0"/>
              <a:t>höjd beredskap. Detta pass berör ledningen av er del av det </a:t>
            </a:r>
            <a:r>
              <a:rPr lang="sv-SE" dirty="0" smtClean="0"/>
              <a:t>civila försvaret</a:t>
            </a:r>
            <a:r>
              <a:rPr lang="sv-SE" dirty="0"/>
              <a:t>. Hur ska verksamheten inriktas?</a:t>
            </a:r>
          </a:p>
          <a:p>
            <a:r>
              <a:rPr lang="sv-SE" dirty="0"/>
              <a:t>Det som inte är totalförsvar ska inte bedrivas</a:t>
            </a:r>
            <a:r>
              <a:rPr lang="sv-SE" dirty="0" smtClean="0"/>
              <a:t>.</a:t>
            </a:r>
          </a:p>
          <a:p>
            <a:r>
              <a:rPr lang="sv-SE" dirty="0" smtClean="0"/>
              <a:t>Frågor:</a:t>
            </a:r>
          </a:p>
          <a:p>
            <a:pPr lvl="1"/>
            <a:r>
              <a:rPr lang="sv-SE" dirty="0"/>
              <a:t>Vilken del av det civila försvaret ansvar er organisation för? </a:t>
            </a:r>
          </a:p>
          <a:p>
            <a:pPr lvl="1"/>
            <a:r>
              <a:rPr lang="sv-SE" dirty="0"/>
              <a:t>Vad innebär det för styrelsen att leda den del av det civila försvaret?</a:t>
            </a:r>
          </a:p>
          <a:p>
            <a:endParaRPr lang="sv-SE" dirty="0"/>
          </a:p>
          <a:p>
            <a:endParaRPr lang="sv-SE" dirty="0"/>
          </a:p>
        </p:txBody>
      </p:sp>
      <p:sp>
        <p:nvSpPr>
          <p:cNvPr id="4" name="Ellips 3"/>
          <p:cNvSpPr/>
          <p:nvPr/>
        </p:nvSpPr>
        <p:spPr>
          <a:xfrm>
            <a:off x="10100631" y="1006231"/>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2</a:t>
            </a:r>
            <a:endParaRPr lang="sv-SE" dirty="0"/>
          </a:p>
        </p:txBody>
      </p:sp>
      <p:sp>
        <p:nvSpPr>
          <p:cNvPr id="7" name="Ellips 6"/>
          <p:cNvSpPr/>
          <p:nvPr/>
        </p:nvSpPr>
        <p:spPr>
          <a:xfrm>
            <a:off x="10181971" y="5111764"/>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p:cNvSpPr/>
          <p:nvPr/>
        </p:nvSpPr>
        <p:spPr>
          <a:xfrm>
            <a:off x="11068830" y="5104418"/>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65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Avslutning</a:t>
            </a:r>
            <a:endParaRPr lang="sv-SE" dirty="0"/>
          </a:p>
        </p:txBody>
      </p:sp>
      <p:sp>
        <p:nvSpPr>
          <p:cNvPr id="3" name="Platshållare för innehåll 2"/>
          <p:cNvSpPr>
            <a:spLocks noGrp="1"/>
          </p:cNvSpPr>
          <p:nvPr>
            <p:ph idx="1"/>
          </p:nvPr>
        </p:nvSpPr>
        <p:spPr/>
        <p:txBody>
          <a:bodyPr/>
          <a:lstStyle/>
          <a:p>
            <a:r>
              <a:rPr lang="sv-SE" b="1" dirty="0"/>
              <a:t>Utvecklingsområden </a:t>
            </a:r>
            <a:endParaRPr lang="sv-SE" dirty="0"/>
          </a:p>
          <a:p>
            <a:pPr lvl="1"/>
            <a:r>
              <a:rPr lang="sv-SE" dirty="0"/>
              <a:t>Be att de övande pratar ihop sig under några minuter och sedan besvara frågorna:</a:t>
            </a:r>
          </a:p>
          <a:p>
            <a:pPr marL="0" indent="0">
              <a:buNone/>
            </a:pPr>
            <a:endParaRPr lang="sv-SE" dirty="0"/>
          </a:p>
          <a:p>
            <a:pPr lvl="1"/>
            <a:r>
              <a:rPr lang="sv-SE" dirty="0"/>
              <a:t>Vad är särskilt viktigt att ta tag i och fortsätta utveckla? </a:t>
            </a:r>
          </a:p>
          <a:p>
            <a:pPr lvl="1"/>
            <a:r>
              <a:rPr lang="sv-SE" dirty="0"/>
              <a:t>Av vem?</a:t>
            </a:r>
          </a:p>
          <a:p>
            <a:pPr lvl="1"/>
            <a:r>
              <a:rPr lang="sv-SE" dirty="0"/>
              <a:t>Hur ser vi till att de tar tag i detta (beställning)? </a:t>
            </a:r>
          </a:p>
          <a:p>
            <a:pPr lvl="1"/>
            <a:r>
              <a:rPr lang="sv-SE" dirty="0"/>
              <a:t>Hur följer styrelsen upp detta</a:t>
            </a:r>
            <a:r>
              <a:rPr lang="sv-SE" dirty="0" smtClean="0"/>
              <a:t>?</a:t>
            </a:r>
          </a:p>
          <a:p>
            <a:pPr lvl="1"/>
            <a:r>
              <a:rPr lang="sv-SE" dirty="0"/>
              <a:t>Vad återkopplas till beställaren av övningen?</a:t>
            </a:r>
          </a:p>
          <a:p>
            <a:pPr marL="0" indent="0">
              <a:buNone/>
            </a:pPr>
            <a:endParaRPr lang="sv-SE" dirty="0"/>
          </a:p>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9274" y="1333204"/>
            <a:ext cx="1908048" cy="4689914"/>
          </a:xfrm>
          <a:prstGeom prst="rect">
            <a:avLst/>
          </a:prstGeom>
        </p:spPr>
      </p:pic>
    </p:spTree>
    <p:extLst>
      <p:ext uri="{BB962C8B-B14F-4D97-AF65-F5344CB8AC3E}">
        <p14:creationId xmlns:p14="http://schemas.microsoft.com/office/powerpoint/2010/main" val="214622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hålla koll på!</a:t>
            </a:r>
            <a:endParaRPr lang="sv-SE" dirty="0"/>
          </a:p>
        </p:txBody>
      </p:sp>
      <p:sp>
        <p:nvSpPr>
          <p:cNvPr id="3" name="Platshållare för innehåll 2"/>
          <p:cNvSpPr>
            <a:spLocks noGrp="1"/>
          </p:cNvSpPr>
          <p:nvPr>
            <p:ph idx="1"/>
          </p:nvPr>
        </p:nvSpPr>
        <p:spPr/>
        <p:txBody>
          <a:bodyPr/>
          <a:lstStyle/>
          <a:p>
            <a:r>
              <a:rPr lang="sv-SE" dirty="0" smtClean="0"/>
              <a:t>Säkerställ att utbildning på målgruppen genomförs</a:t>
            </a:r>
          </a:p>
          <a:p>
            <a:r>
              <a:rPr lang="sv-SE" dirty="0" smtClean="0"/>
              <a:t>Vem är målgruppen, vad behöver de veta och kunna för att kunna fungera under höjd beredskap?</a:t>
            </a:r>
          </a:p>
          <a:p>
            <a:r>
              <a:rPr lang="sv-SE" dirty="0" smtClean="0"/>
              <a:t>Säkerställ att spelledaren känner sig trygg och påläst</a:t>
            </a:r>
          </a:p>
          <a:p>
            <a:r>
              <a:rPr lang="sv-SE" dirty="0" smtClean="0"/>
              <a:t>Säkerhetsskyddslagstiftningen – vad innebär det för övningen?</a:t>
            </a:r>
          </a:p>
        </p:txBody>
      </p:sp>
      <p:pic>
        <p:nvPicPr>
          <p:cNvPr id="5" name="Bildobjekt 4"/>
          <p:cNvPicPr>
            <a:picLocks noChangeAspect="1"/>
          </p:cNvPicPr>
          <p:nvPr/>
        </p:nvPicPr>
        <p:blipFill>
          <a:blip r:embed="rId3"/>
          <a:stretch>
            <a:fillRect/>
          </a:stretch>
        </p:blipFill>
        <p:spPr>
          <a:xfrm>
            <a:off x="8955156" y="406469"/>
            <a:ext cx="2196548" cy="2034303"/>
          </a:xfrm>
          <a:prstGeom prst="rect">
            <a:avLst/>
          </a:prstGeom>
        </p:spPr>
      </p:pic>
    </p:spTree>
    <p:extLst>
      <p:ext uri="{BB962C8B-B14F-4D97-AF65-F5344CB8AC3E}">
        <p14:creationId xmlns:p14="http://schemas.microsoft.com/office/powerpoint/2010/main" val="382186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Övningsstödet</a:t>
            </a:r>
            <a:endParaRPr lang="sv-SE" dirty="0"/>
          </a:p>
        </p:txBody>
      </p:sp>
      <p:pic>
        <p:nvPicPr>
          <p:cNvPr id="3" name="Bildobjekt 2"/>
          <p:cNvPicPr>
            <a:picLocks noChangeAspect="1"/>
          </p:cNvPicPr>
          <p:nvPr/>
        </p:nvPicPr>
        <p:blipFill>
          <a:blip r:embed="rId3"/>
          <a:stretch>
            <a:fillRect/>
          </a:stretch>
        </p:blipFill>
        <p:spPr>
          <a:xfrm>
            <a:off x="4156301" y="212787"/>
            <a:ext cx="6123774" cy="6356978"/>
          </a:xfrm>
          <a:prstGeom prst="rect">
            <a:avLst/>
          </a:prstGeom>
          <a:ln w="38100">
            <a:solidFill>
              <a:schemeClr val="tx2"/>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0510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Innehållsförteckning</a:t>
            </a:r>
            <a:endParaRPr lang="sv-SE" dirty="0"/>
          </a:p>
        </p:txBody>
      </p:sp>
      <p:sp>
        <p:nvSpPr>
          <p:cNvPr id="3" name="Flödesschema: Koppling 2"/>
          <p:cNvSpPr/>
          <p:nvPr/>
        </p:nvSpPr>
        <p:spPr>
          <a:xfrm>
            <a:off x="4800834" y="2386438"/>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Flödesschema: Koppling 6"/>
          <p:cNvSpPr/>
          <p:nvPr/>
        </p:nvSpPr>
        <p:spPr>
          <a:xfrm>
            <a:off x="4800833" y="3213528"/>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Flödesschema: Koppling 7"/>
          <p:cNvSpPr/>
          <p:nvPr/>
        </p:nvSpPr>
        <p:spPr>
          <a:xfrm>
            <a:off x="4817891" y="3783585"/>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lödesschema: Koppling 8"/>
          <p:cNvSpPr/>
          <p:nvPr/>
        </p:nvSpPr>
        <p:spPr>
          <a:xfrm>
            <a:off x="4875895" y="4334762"/>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p:cNvPicPr>
            <a:picLocks noChangeAspect="1"/>
          </p:cNvPicPr>
          <p:nvPr/>
        </p:nvPicPr>
        <p:blipFill>
          <a:blip r:embed="rId3"/>
          <a:stretch>
            <a:fillRect/>
          </a:stretch>
        </p:blipFill>
        <p:spPr>
          <a:xfrm>
            <a:off x="4985074" y="355945"/>
            <a:ext cx="6449544" cy="5837996"/>
          </a:xfrm>
          <a:prstGeom prst="rect">
            <a:avLst/>
          </a:prstGeom>
        </p:spPr>
      </p:pic>
    </p:spTree>
    <p:extLst>
      <p:ext uri="{BB962C8B-B14F-4D97-AF65-F5344CB8AC3E}">
        <p14:creationId xmlns:p14="http://schemas.microsoft.com/office/powerpoint/2010/main" val="425887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Säkerhetsskydd och sekretess</a:t>
            </a:r>
            <a:endParaRPr lang="sv-SE" dirty="0"/>
          </a:p>
        </p:txBody>
      </p:sp>
      <p:sp>
        <p:nvSpPr>
          <p:cNvPr id="3" name="Platshållare för innehåll 2"/>
          <p:cNvSpPr>
            <a:spLocks noGrp="1"/>
          </p:cNvSpPr>
          <p:nvPr>
            <p:ph idx="1"/>
          </p:nvPr>
        </p:nvSpPr>
        <p:spPr>
          <a:xfrm>
            <a:off x="1773387" y="2074820"/>
            <a:ext cx="9642757" cy="4026499"/>
          </a:xfrm>
        </p:spPr>
        <p:txBody>
          <a:bodyPr/>
          <a:lstStyle/>
          <a:p>
            <a:pPr marL="0" indent="0">
              <a:buNone/>
            </a:pPr>
            <a:r>
              <a:rPr lang="sv-SE" sz="2000" dirty="0"/>
              <a:t>Innan deltagarna bjuds in till övningen behöver </a:t>
            </a:r>
            <a:r>
              <a:rPr lang="sv-SE" sz="2000" dirty="0" smtClean="0"/>
              <a:t>övningsledaren/spelledaren fundera </a:t>
            </a:r>
            <a:r>
              <a:rPr lang="sv-SE" sz="2000" dirty="0"/>
              <a:t>igenom och svara på ett antal frågor. Som hjälp kan man ta </a:t>
            </a:r>
            <a:r>
              <a:rPr lang="sv-SE" sz="2000" dirty="0" smtClean="0"/>
              <a:t>stöd i säkerhetsskyddsanalysen </a:t>
            </a:r>
            <a:r>
              <a:rPr lang="sv-SE" sz="2000" dirty="0"/>
              <a:t>för verksamheten.</a:t>
            </a:r>
          </a:p>
          <a:p>
            <a:r>
              <a:rPr lang="sv-SE" sz="2000" dirty="0" smtClean="0"/>
              <a:t>Kommer </a:t>
            </a:r>
            <a:r>
              <a:rPr lang="sv-SE" sz="2000" dirty="0"/>
              <a:t>övningen att innebära att </a:t>
            </a:r>
            <a:r>
              <a:rPr lang="sv-SE" sz="2000" dirty="0" smtClean="0"/>
              <a:t>säkerhetsskyddsklassificerad</a:t>
            </a:r>
            <a:br>
              <a:rPr lang="sv-SE" sz="2000" dirty="0" smtClean="0"/>
            </a:br>
            <a:r>
              <a:rPr lang="sv-SE" sz="2000" dirty="0" smtClean="0"/>
              <a:t>och/eller </a:t>
            </a:r>
            <a:r>
              <a:rPr lang="sv-SE" sz="2000" dirty="0"/>
              <a:t>sekretessbelagd information1 delas under övningen?</a:t>
            </a:r>
          </a:p>
          <a:p>
            <a:r>
              <a:rPr lang="sv-SE" sz="2000" dirty="0" smtClean="0"/>
              <a:t>Om </a:t>
            </a:r>
            <a:r>
              <a:rPr lang="sv-SE" sz="2000" dirty="0"/>
              <a:t>det innebär att säkerhetsskyddsklassificerade uppgifter ska </a:t>
            </a:r>
            <a:r>
              <a:rPr lang="sv-SE" sz="2000" dirty="0" smtClean="0"/>
              <a:t>delas, vilken </a:t>
            </a:r>
            <a:r>
              <a:rPr lang="sv-SE" sz="2000" dirty="0"/>
              <a:t>säkerhetsskyddsklass är informationen placerad </a:t>
            </a:r>
            <a:r>
              <a:rPr lang="sv-SE" sz="2000" dirty="0" smtClean="0"/>
              <a:t>i?</a:t>
            </a:r>
          </a:p>
          <a:p>
            <a:r>
              <a:rPr lang="sv-SE" sz="2000" dirty="0" smtClean="0"/>
              <a:t>Tänk </a:t>
            </a:r>
            <a:r>
              <a:rPr lang="sv-SE" sz="2000" dirty="0"/>
              <a:t>på </a:t>
            </a:r>
            <a:r>
              <a:rPr lang="sv-SE" sz="2000" dirty="0" smtClean="0"/>
              <a:t>att den </a:t>
            </a:r>
            <a:r>
              <a:rPr lang="sv-SE" sz="2000" dirty="0"/>
              <a:t>sammanlagda mängden information kan aggregeras till en </a:t>
            </a:r>
            <a:r>
              <a:rPr lang="sv-SE" sz="2000" dirty="0" smtClean="0"/>
              <a:t>högre säkerhetsskyddsklassificerings- </a:t>
            </a:r>
            <a:r>
              <a:rPr lang="sv-SE" sz="2000" dirty="0"/>
              <a:t>och/eller sekretessnivå än vad </a:t>
            </a:r>
            <a:r>
              <a:rPr lang="sv-SE" sz="2000" dirty="0" smtClean="0"/>
              <a:t>de enskilda </a:t>
            </a:r>
            <a:r>
              <a:rPr lang="sv-SE" sz="2000" dirty="0"/>
              <a:t>delarna i sig är placerade i.</a:t>
            </a:r>
          </a:p>
          <a:p>
            <a:r>
              <a:rPr lang="sv-SE" sz="2000" dirty="0" smtClean="0"/>
              <a:t>Är </a:t>
            </a:r>
            <a:r>
              <a:rPr lang="sv-SE" sz="2000" dirty="0"/>
              <a:t>alla som är tänkta att vara med i övningen behöriga </a:t>
            </a:r>
            <a:r>
              <a:rPr lang="sv-SE" sz="2000" dirty="0" smtClean="0"/>
              <a:t>till informationen </a:t>
            </a:r>
            <a:r>
              <a:rPr lang="sv-SE" sz="2000" dirty="0"/>
              <a:t>som ska delas?</a:t>
            </a:r>
          </a:p>
          <a:p>
            <a:r>
              <a:rPr lang="sv-SE" sz="2000" dirty="0" smtClean="0"/>
              <a:t>Är </a:t>
            </a:r>
            <a:r>
              <a:rPr lang="sv-SE" sz="2000" dirty="0"/>
              <a:t>tänkt övningslokal lämplig för den information som ska delas</a:t>
            </a:r>
            <a:r>
              <a:rPr lang="sv-SE" sz="2000" dirty="0" smtClean="0"/>
              <a:t>?</a:t>
            </a:r>
            <a:endParaRPr lang="sv-SE" sz="2000" dirty="0"/>
          </a:p>
        </p:txBody>
      </p:sp>
      <p:sp>
        <p:nvSpPr>
          <p:cNvPr id="4" name="Flödesschema: Koppling 3"/>
          <p:cNvSpPr/>
          <p:nvPr/>
        </p:nvSpPr>
        <p:spPr>
          <a:xfrm>
            <a:off x="1188204" y="1277165"/>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0604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Övningsbestämmelser Seminarieövning</a:t>
            </a:r>
            <a:br>
              <a:rPr lang="sv-SE" dirty="0"/>
            </a:br>
            <a:endParaRPr lang="sv-SE" dirty="0"/>
          </a:p>
        </p:txBody>
      </p:sp>
      <p:sp>
        <p:nvSpPr>
          <p:cNvPr id="5" name="Flödesschema: Koppling 4"/>
          <p:cNvSpPr/>
          <p:nvPr/>
        </p:nvSpPr>
        <p:spPr>
          <a:xfrm>
            <a:off x="374719" y="676589"/>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p:cNvSpPr/>
          <p:nvPr/>
        </p:nvSpPr>
        <p:spPr>
          <a:xfrm>
            <a:off x="757382" y="1065794"/>
            <a:ext cx="10474036" cy="5509200"/>
          </a:xfrm>
          <a:prstGeom prst="rect">
            <a:avLst/>
          </a:prstGeom>
        </p:spPr>
        <p:txBody>
          <a:bodyPr wrap="square">
            <a:spAutoFit/>
          </a:bodyPr>
          <a:lstStyle/>
          <a:p>
            <a:r>
              <a:rPr lang="sv-SE" sz="1600" b="1" dirty="0">
                <a:latin typeface="CIDFont+F1"/>
              </a:rPr>
              <a:t>Syfte: </a:t>
            </a:r>
            <a:r>
              <a:rPr lang="sv-SE" sz="1600" dirty="0">
                <a:latin typeface="CIDFont+F3"/>
              </a:rPr>
              <a:t>Att utveckla kommunstyrelsens förståelse och kunskap för sin roll </a:t>
            </a:r>
            <a:r>
              <a:rPr lang="sv-SE" sz="1600" dirty="0" smtClean="0">
                <a:latin typeface="CIDFont+F3"/>
              </a:rPr>
              <a:t>och sitt </a:t>
            </a:r>
            <a:r>
              <a:rPr lang="sv-SE" sz="1600" dirty="0">
                <a:latin typeface="CIDFont+F3"/>
              </a:rPr>
              <a:t>ansvar att leda under höjd beredskap.</a:t>
            </a:r>
          </a:p>
          <a:p>
            <a:r>
              <a:rPr lang="sv-SE" sz="1600" b="1" dirty="0">
                <a:latin typeface="CIDFont+F1"/>
              </a:rPr>
              <a:t>Mål: </a:t>
            </a:r>
            <a:r>
              <a:rPr lang="sv-SE" sz="1600" dirty="0">
                <a:latin typeface="CIDFont+F3"/>
              </a:rPr>
              <a:t>Styrelsen ska ha kunskap om ledning och beslutsfattande vid </a:t>
            </a:r>
            <a:r>
              <a:rPr lang="sv-SE" sz="1600" dirty="0" smtClean="0">
                <a:latin typeface="CIDFont+F3"/>
              </a:rPr>
              <a:t>höjd beredskap</a:t>
            </a:r>
            <a:r>
              <a:rPr lang="sv-SE" sz="1600" dirty="0">
                <a:latin typeface="CIDFont+F3"/>
              </a:rPr>
              <a:t>.</a:t>
            </a:r>
          </a:p>
          <a:p>
            <a:r>
              <a:rPr lang="sv-SE" sz="1600" b="1" dirty="0">
                <a:latin typeface="CIDFont+F1"/>
              </a:rPr>
              <a:t>Målgrupp: </a:t>
            </a:r>
            <a:r>
              <a:rPr lang="sv-SE" sz="1600" dirty="0">
                <a:latin typeface="CIDFont+F3"/>
              </a:rPr>
              <a:t>Kommunstyrelsen</a:t>
            </a:r>
            <a:r>
              <a:rPr lang="sv-SE" sz="1600" dirty="0" smtClean="0">
                <a:latin typeface="CIDFont+F3"/>
              </a:rPr>
              <a:t>.</a:t>
            </a:r>
          </a:p>
          <a:p>
            <a:endParaRPr lang="sv-SE" sz="1600" dirty="0">
              <a:latin typeface="CIDFont+F3"/>
            </a:endParaRPr>
          </a:p>
          <a:p>
            <a:r>
              <a:rPr lang="sv-SE" sz="1600" b="1" dirty="0">
                <a:latin typeface="CIDFont+F1"/>
              </a:rPr>
              <a:t>Förkunskaper: </a:t>
            </a:r>
            <a:r>
              <a:rPr lang="sv-SE" sz="1600" dirty="0">
                <a:latin typeface="CIDFont+F3"/>
              </a:rPr>
              <a:t>Kunskap om den egna organisationens </a:t>
            </a:r>
            <a:r>
              <a:rPr lang="sv-SE" sz="1600" dirty="0" smtClean="0">
                <a:latin typeface="CIDFont+F3"/>
              </a:rPr>
              <a:t>krigsorganisation samt </a:t>
            </a:r>
            <a:r>
              <a:rPr lang="sv-SE" sz="1600" dirty="0">
                <a:latin typeface="CIDFont+F3"/>
              </a:rPr>
              <a:t>grundläggande kunskap kring regelverk vid höjd beredskap (som </a:t>
            </a:r>
            <a:r>
              <a:rPr lang="sv-SE" sz="1600" dirty="0" smtClean="0">
                <a:latin typeface="CIDFont+F3"/>
              </a:rPr>
              <a:t>rör kommunen).</a:t>
            </a:r>
          </a:p>
          <a:p>
            <a:endParaRPr lang="sv-SE" sz="1600" dirty="0">
              <a:latin typeface="CIDFont+F3"/>
            </a:endParaRPr>
          </a:p>
          <a:p>
            <a:r>
              <a:rPr lang="sv-SE" sz="1600" b="1" dirty="0">
                <a:latin typeface="CIDFont+F1"/>
              </a:rPr>
              <a:t>Format</a:t>
            </a:r>
            <a:r>
              <a:rPr lang="sv-SE" sz="1600" dirty="0">
                <a:latin typeface="CIDFont+F1"/>
              </a:rPr>
              <a:t>: </a:t>
            </a:r>
            <a:r>
              <a:rPr lang="sv-SE" sz="1600" dirty="0">
                <a:latin typeface="CIDFont+F3"/>
              </a:rPr>
              <a:t>Seminarieövning.</a:t>
            </a:r>
          </a:p>
          <a:p>
            <a:r>
              <a:rPr lang="sv-SE" sz="1600" b="1" dirty="0">
                <a:latin typeface="CIDFont+F1"/>
              </a:rPr>
              <a:t>Övningsledning</a:t>
            </a:r>
            <a:r>
              <a:rPr lang="sv-SE" sz="1600" dirty="0">
                <a:latin typeface="CIDFont+F1"/>
              </a:rPr>
              <a:t>: </a:t>
            </a:r>
            <a:r>
              <a:rPr lang="sv-SE" sz="1600" dirty="0">
                <a:latin typeface="CIDFont+F3"/>
              </a:rPr>
              <a:t>Spelledare, ev. utvärderingsledare</a:t>
            </a:r>
            <a:r>
              <a:rPr lang="sv-SE" sz="1600" dirty="0" smtClean="0">
                <a:latin typeface="CIDFont+F3"/>
              </a:rPr>
              <a:t>.</a:t>
            </a:r>
          </a:p>
          <a:p>
            <a:endParaRPr lang="sv-SE" sz="1600" dirty="0">
              <a:latin typeface="CIDFont+F3"/>
            </a:endParaRPr>
          </a:p>
          <a:p>
            <a:r>
              <a:rPr lang="sv-SE" sz="1600" b="1" dirty="0">
                <a:latin typeface="CIDFont+F1"/>
              </a:rPr>
              <a:t>Tid för förberedelse för övande, t.ex. utbildning, inläsning</a:t>
            </a:r>
            <a:r>
              <a:rPr lang="sv-SE" sz="1600" dirty="0">
                <a:latin typeface="CIDFont+F1"/>
              </a:rPr>
              <a:t>: </a:t>
            </a:r>
            <a:r>
              <a:rPr lang="sv-SE" sz="1600" dirty="0" smtClean="0">
                <a:latin typeface="CIDFont+F3"/>
              </a:rPr>
              <a:t>1-2 timmar</a:t>
            </a:r>
            <a:r>
              <a:rPr lang="sv-SE" sz="1600" dirty="0">
                <a:latin typeface="CIDFont+F3"/>
              </a:rPr>
              <a:t>.</a:t>
            </a:r>
          </a:p>
          <a:p>
            <a:r>
              <a:rPr lang="sv-SE" sz="1600" b="1" dirty="0">
                <a:latin typeface="CIDFont+F1"/>
              </a:rPr>
              <a:t>Tid för genomförande: </a:t>
            </a:r>
            <a:r>
              <a:rPr lang="sv-SE" sz="1600" dirty="0">
                <a:latin typeface="CIDFont+F3"/>
              </a:rPr>
              <a:t>2-3 timmar</a:t>
            </a:r>
            <a:r>
              <a:rPr lang="sv-SE" sz="1600" dirty="0" smtClean="0">
                <a:latin typeface="CIDFont+F3"/>
              </a:rPr>
              <a:t>.</a:t>
            </a:r>
          </a:p>
          <a:p>
            <a:endParaRPr lang="sv-SE" sz="1600" dirty="0">
              <a:latin typeface="CIDFont+F3"/>
            </a:endParaRPr>
          </a:p>
          <a:p>
            <a:r>
              <a:rPr lang="sv-SE" sz="1600" b="1" dirty="0">
                <a:latin typeface="CIDFont+F1"/>
              </a:rPr>
              <a:t>Logistik: </a:t>
            </a:r>
            <a:r>
              <a:rPr lang="sv-SE" sz="1600" dirty="0">
                <a:latin typeface="CIDFont+F3"/>
              </a:rPr>
              <a:t>Se checklista.</a:t>
            </a:r>
          </a:p>
          <a:p>
            <a:endParaRPr lang="sv-SE" sz="1600" dirty="0" smtClean="0">
              <a:latin typeface="CIDFont+F1"/>
            </a:endParaRPr>
          </a:p>
          <a:p>
            <a:r>
              <a:rPr lang="sv-SE" sz="1600" b="1" dirty="0" smtClean="0">
                <a:latin typeface="CIDFont+F1"/>
              </a:rPr>
              <a:t>Övningslokal</a:t>
            </a:r>
            <a:r>
              <a:rPr lang="sv-SE" sz="1600" dirty="0">
                <a:latin typeface="CIDFont+F1"/>
              </a:rPr>
              <a:t>: </a:t>
            </a:r>
            <a:r>
              <a:rPr lang="sv-SE" sz="1600" dirty="0" smtClean="0">
                <a:latin typeface="CIDFont+F3"/>
              </a:rPr>
              <a:t>Konferensrum</a:t>
            </a:r>
            <a:endParaRPr lang="sv-SE" sz="1600" dirty="0">
              <a:latin typeface="CIDFont+F3"/>
            </a:endParaRPr>
          </a:p>
          <a:p>
            <a:r>
              <a:rPr lang="sv-SE" sz="1600" b="1" dirty="0">
                <a:latin typeface="CIDFont+F1"/>
              </a:rPr>
              <a:t>Övningsmateriel: </a:t>
            </a:r>
            <a:r>
              <a:rPr lang="sv-SE" sz="1600" dirty="0">
                <a:latin typeface="CIDFont+F3"/>
              </a:rPr>
              <a:t>Relevanta förordningar och lagstöd, </a:t>
            </a:r>
            <a:r>
              <a:rPr lang="sv-SE" sz="1600" dirty="0" smtClean="0">
                <a:latin typeface="CIDFont+F3"/>
              </a:rPr>
              <a:t>organisationens kontinuitetsplanering</a:t>
            </a:r>
            <a:r>
              <a:rPr lang="sv-SE" sz="1600" dirty="0">
                <a:latin typeface="CIDFont+F3"/>
              </a:rPr>
              <a:t>, underlag för krigsorganisation, RSA, </a:t>
            </a:r>
            <a:r>
              <a:rPr lang="sv-SE" sz="1600" dirty="0" smtClean="0">
                <a:latin typeface="CIDFont+F3"/>
              </a:rPr>
              <a:t>Säkerhetsskyddslagen etc</a:t>
            </a:r>
            <a:r>
              <a:rPr lang="sv-SE" sz="1600" dirty="0">
                <a:latin typeface="CIDFont+F3"/>
              </a:rPr>
              <a:t>.</a:t>
            </a:r>
          </a:p>
          <a:p>
            <a:endParaRPr lang="sv-SE" sz="1600" dirty="0" smtClean="0">
              <a:latin typeface="CIDFont+F1"/>
            </a:endParaRPr>
          </a:p>
          <a:p>
            <a:r>
              <a:rPr lang="sv-SE" sz="1600" b="1" dirty="0" smtClean="0">
                <a:latin typeface="CIDFont+F1"/>
              </a:rPr>
              <a:t>Säkerhet </a:t>
            </a:r>
            <a:r>
              <a:rPr lang="sv-SE" sz="1600" b="1" dirty="0">
                <a:latin typeface="CIDFont+F1"/>
              </a:rPr>
              <a:t>och sekretess kring övningen: </a:t>
            </a:r>
            <a:r>
              <a:rPr lang="sv-SE" sz="1600" dirty="0">
                <a:latin typeface="CIDFont+F3"/>
              </a:rPr>
              <a:t>Lägg in resultatet från frågorna </a:t>
            </a:r>
            <a:r>
              <a:rPr lang="sv-SE" sz="1600" dirty="0" smtClean="0">
                <a:latin typeface="CIDFont+F3"/>
              </a:rPr>
              <a:t>i kapitlet </a:t>
            </a:r>
            <a:r>
              <a:rPr lang="sv-SE" sz="1600" dirty="0">
                <a:latin typeface="CIDFont+F3"/>
              </a:rPr>
              <a:t>om Säkerhetsskydd och sekretess.</a:t>
            </a:r>
            <a:endParaRPr lang="sv-SE" sz="1600" dirty="0"/>
          </a:p>
        </p:txBody>
      </p:sp>
    </p:spTree>
    <p:extLst>
      <p:ext uri="{BB962C8B-B14F-4D97-AF65-F5344CB8AC3E}">
        <p14:creationId xmlns:p14="http://schemas.microsoft.com/office/powerpoint/2010/main" val="3958152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introducera övningen, scenario samt förslag på upplägg</a:t>
            </a:r>
          </a:p>
        </p:txBody>
      </p:sp>
      <p:sp>
        <p:nvSpPr>
          <p:cNvPr id="3" name="Platshållare för innehåll 2"/>
          <p:cNvSpPr txBox="1">
            <a:spLocks/>
          </p:cNvSpPr>
          <p:nvPr/>
        </p:nvSpPr>
        <p:spPr>
          <a:xfrm>
            <a:off x="1828473" y="1615124"/>
            <a:ext cx="8580582" cy="3601527"/>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smtClean="0"/>
              <a:t>Inledning:</a:t>
            </a:r>
          </a:p>
          <a:p>
            <a:pPr lvl="1"/>
            <a:r>
              <a:rPr lang="sv-SE" dirty="0" smtClean="0"/>
              <a:t>Syfte och mål</a:t>
            </a:r>
          </a:p>
          <a:p>
            <a:pPr lvl="1"/>
            <a:r>
              <a:rPr lang="sv-SE" dirty="0" smtClean="0"/>
              <a:t>Praktikaliteter</a:t>
            </a:r>
          </a:p>
          <a:p>
            <a:pPr lvl="1"/>
            <a:r>
              <a:rPr lang="sv-SE" dirty="0" smtClean="0"/>
              <a:t>Roller</a:t>
            </a:r>
          </a:p>
          <a:p>
            <a:pPr lvl="1"/>
            <a:r>
              <a:rPr lang="sv-SE" dirty="0" smtClean="0"/>
              <a:t>Information kring säkerhet och sekretess</a:t>
            </a:r>
          </a:p>
          <a:p>
            <a:pPr lvl="1"/>
            <a:r>
              <a:rPr lang="sv-SE" dirty="0" smtClean="0"/>
              <a:t>Vad händer efter övningen?</a:t>
            </a:r>
          </a:p>
          <a:p>
            <a:pPr lvl="1"/>
            <a:r>
              <a:rPr lang="sv-SE" dirty="0" smtClean="0"/>
              <a:t>Spelregler under övningen</a:t>
            </a:r>
          </a:p>
          <a:p>
            <a:pPr lvl="1"/>
            <a:r>
              <a:rPr lang="sv-SE" dirty="0" smtClean="0"/>
              <a:t>Hur ska övningen gå till….</a:t>
            </a:r>
          </a:p>
          <a:p>
            <a:r>
              <a:rPr lang="sv-SE" dirty="0" smtClean="0"/>
              <a:t>Förklara övningen öppnad:</a:t>
            </a:r>
          </a:p>
          <a:p>
            <a:pPr lvl="1"/>
            <a:r>
              <a:rPr lang="sv-SE" dirty="0" smtClean="0"/>
              <a:t>Presentera scenario</a:t>
            </a:r>
          </a:p>
          <a:p>
            <a:pPr lvl="1"/>
            <a:r>
              <a:rPr lang="sv-SE" dirty="0" smtClean="0"/>
              <a:t>Presentera första momentet och första diskussionsfrågan</a:t>
            </a:r>
          </a:p>
          <a:p>
            <a:r>
              <a:rPr lang="sv-SE" dirty="0" smtClean="0"/>
              <a:t>Avslutning</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274" y="1227497"/>
            <a:ext cx="2389966" cy="5119987"/>
          </a:xfrm>
          <a:prstGeom prst="rect">
            <a:avLst/>
          </a:prstGeom>
        </p:spPr>
      </p:pic>
      <p:sp>
        <p:nvSpPr>
          <p:cNvPr id="5" name="Flödesschema: Koppling 4"/>
          <p:cNvSpPr/>
          <p:nvPr/>
        </p:nvSpPr>
        <p:spPr>
          <a:xfrm>
            <a:off x="258814" y="738004"/>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533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Scenario</a:t>
            </a:r>
            <a:endParaRPr lang="sv-SE" dirty="0"/>
          </a:p>
        </p:txBody>
      </p:sp>
      <p:sp>
        <p:nvSpPr>
          <p:cNvPr id="3" name="Platshållare för innehåll 2"/>
          <p:cNvSpPr>
            <a:spLocks noGrp="1"/>
          </p:cNvSpPr>
          <p:nvPr>
            <p:ph idx="1"/>
          </p:nvPr>
        </p:nvSpPr>
        <p:spPr/>
        <p:txBody>
          <a:bodyPr/>
          <a:lstStyle/>
          <a:p>
            <a:r>
              <a:rPr lang="sv-SE" dirty="0" smtClean="0"/>
              <a:t>6 meningar, allmänt hållet, väpnat angrepp</a:t>
            </a:r>
          </a:p>
          <a:p>
            <a:r>
              <a:rPr lang="sv-SE" dirty="0" smtClean="0"/>
              <a:t>Avslutas med: </a:t>
            </a:r>
            <a:r>
              <a:rPr lang="sv-SE" dirty="0"/>
              <a:t>Regeringen har beslutat att högsta beredskap råder i hela Sverige.</a:t>
            </a:r>
          </a:p>
          <a:p>
            <a:pPr marL="0" indent="0">
              <a:buNone/>
            </a:pPr>
            <a:endParaRPr lang="sv-SE" dirty="0"/>
          </a:p>
        </p:txBody>
      </p:sp>
      <p:pic>
        <p:nvPicPr>
          <p:cNvPr id="5" name="Bildobjekt 4"/>
          <p:cNvPicPr>
            <a:picLocks noChangeAspect="1"/>
          </p:cNvPicPr>
          <p:nvPr/>
        </p:nvPicPr>
        <p:blipFill>
          <a:blip r:embed="rId3"/>
          <a:stretch>
            <a:fillRect/>
          </a:stretch>
        </p:blipFill>
        <p:spPr>
          <a:xfrm>
            <a:off x="2532260" y="3962892"/>
            <a:ext cx="2677570" cy="2632187"/>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7045" y="3814788"/>
            <a:ext cx="3479049" cy="3043212"/>
          </a:xfrm>
          <a:prstGeom prst="rect">
            <a:avLst/>
          </a:prstGeom>
        </p:spPr>
      </p:pic>
    </p:spTree>
    <p:extLst>
      <p:ext uri="{BB962C8B-B14F-4D97-AF65-F5344CB8AC3E}">
        <p14:creationId xmlns:p14="http://schemas.microsoft.com/office/powerpoint/2010/main" val="2862554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 moment och diskussionsfrågor</a:t>
            </a:r>
            <a:endParaRPr lang="sv-SE" dirty="0"/>
          </a:p>
        </p:txBody>
      </p:sp>
      <p:sp>
        <p:nvSpPr>
          <p:cNvPr id="3" name="Platshållare för innehåll 2"/>
          <p:cNvSpPr>
            <a:spLocks noGrp="1"/>
          </p:cNvSpPr>
          <p:nvPr>
            <p:ph idx="1"/>
          </p:nvPr>
        </p:nvSpPr>
        <p:spPr>
          <a:xfrm>
            <a:off x="1773388" y="2265119"/>
            <a:ext cx="3558776" cy="3601527"/>
          </a:xfrm>
        </p:spPr>
        <p:txBody>
          <a:bodyPr/>
          <a:lstStyle/>
          <a:p>
            <a:r>
              <a:rPr lang="sv-SE" sz="3200" dirty="0" smtClean="0"/>
              <a:t>1 mål</a:t>
            </a:r>
          </a:p>
          <a:p>
            <a:r>
              <a:rPr lang="sv-SE" sz="3200" dirty="0" smtClean="0"/>
              <a:t>2 moment</a:t>
            </a:r>
          </a:p>
          <a:p>
            <a:r>
              <a:rPr lang="sv-SE" sz="3200" dirty="0" smtClean="0"/>
              <a:t>5 frågor</a:t>
            </a:r>
          </a:p>
          <a:p>
            <a:pPr marL="0" indent="0">
              <a:buNone/>
            </a:pPr>
            <a:endParaRPr lang="sv-SE" dirty="0"/>
          </a:p>
        </p:txBody>
      </p:sp>
      <p:sp>
        <p:nvSpPr>
          <p:cNvPr id="4" name="Ellips 3"/>
          <p:cNvSpPr/>
          <p:nvPr/>
        </p:nvSpPr>
        <p:spPr>
          <a:xfrm>
            <a:off x="8361802" y="2159306"/>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Mål</a:t>
            </a:r>
            <a:endParaRPr lang="sv-SE" dirty="0"/>
          </a:p>
        </p:txBody>
      </p:sp>
      <p:sp>
        <p:nvSpPr>
          <p:cNvPr id="6" name="Ellips 5"/>
          <p:cNvSpPr/>
          <p:nvPr/>
        </p:nvSpPr>
        <p:spPr>
          <a:xfrm>
            <a:off x="7289493" y="3253672"/>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1</a:t>
            </a:r>
            <a:endParaRPr lang="sv-SE" dirty="0"/>
          </a:p>
        </p:txBody>
      </p:sp>
      <p:sp>
        <p:nvSpPr>
          <p:cNvPr id="7" name="Ellips 6"/>
          <p:cNvSpPr/>
          <p:nvPr/>
        </p:nvSpPr>
        <p:spPr>
          <a:xfrm>
            <a:off x="9505720" y="3253672"/>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2</a:t>
            </a:r>
            <a:endParaRPr lang="sv-SE" dirty="0"/>
          </a:p>
        </p:txBody>
      </p:sp>
      <p:sp>
        <p:nvSpPr>
          <p:cNvPr id="12" name="Ellips 11"/>
          <p:cNvSpPr/>
          <p:nvPr/>
        </p:nvSpPr>
        <p:spPr>
          <a:xfrm>
            <a:off x="7004891" y="4605050"/>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Ellips 12"/>
          <p:cNvSpPr/>
          <p:nvPr/>
        </p:nvSpPr>
        <p:spPr>
          <a:xfrm>
            <a:off x="7634687" y="4623407"/>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p:cNvSpPr/>
          <p:nvPr/>
        </p:nvSpPr>
        <p:spPr>
          <a:xfrm>
            <a:off x="8280093" y="4649116"/>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9707695" y="4605050"/>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p:cNvSpPr/>
          <p:nvPr/>
        </p:nvSpPr>
        <p:spPr>
          <a:xfrm>
            <a:off x="10594554" y="4597704"/>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Flödesschema: Koppling 13"/>
          <p:cNvSpPr/>
          <p:nvPr/>
        </p:nvSpPr>
        <p:spPr>
          <a:xfrm>
            <a:off x="1188204" y="1277165"/>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22911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 och målbeskrivning</a:t>
            </a:r>
            <a:endParaRPr lang="sv-SE" dirty="0"/>
          </a:p>
        </p:txBody>
      </p:sp>
      <p:sp>
        <p:nvSpPr>
          <p:cNvPr id="3" name="Platshållare för innehåll 2"/>
          <p:cNvSpPr>
            <a:spLocks noGrp="1"/>
          </p:cNvSpPr>
          <p:nvPr>
            <p:ph idx="1"/>
          </p:nvPr>
        </p:nvSpPr>
        <p:spPr/>
        <p:txBody>
          <a:bodyPr/>
          <a:lstStyle/>
          <a:p>
            <a:pPr marL="0" indent="0">
              <a:buNone/>
            </a:pPr>
            <a:r>
              <a:rPr lang="sv-SE" b="1" dirty="0"/>
              <a:t>Styrelsen ska ha kunskap om ledning och beslutsfattande vid höjd beredskap</a:t>
            </a:r>
            <a:endParaRPr lang="sv-SE" dirty="0"/>
          </a:p>
          <a:p>
            <a:r>
              <a:rPr lang="sv-SE" dirty="0"/>
              <a:t>Målet ska ses som ett första steg i en kunskapsuppbyggnad som tar sikte på </a:t>
            </a:r>
            <a:r>
              <a:rPr lang="sv-SE" dirty="0" smtClean="0"/>
              <a:t>att aktören </a:t>
            </a:r>
            <a:r>
              <a:rPr lang="sv-SE" dirty="0"/>
              <a:t>i ett tidsperspektiv, med målbilden 2020, ska kunna förstå </a:t>
            </a:r>
            <a:r>
              <a:rPr lang="sv-SE" dirty="0" smtClean="0"/>
              <a:t>regelverk, ansvar</a:t>
            </a:r>
            <a:r>
              <a:rPr lang="sv-SE" dirty="0"/>
              <a:t>, roller och mandat vid höjd beredskap. Det gäller främst regelverk </a:t>
            </a:r>
            <a:r>
              <a:rPr lang="sv-SE" dirty="0" smtClean="0"/>
              <a:t>för egen </a:t>
            </a:r>
            <a:r>
              <a:rPr lang="sv-SE" dirty="0"/>
              <a:t>organisation, men också i relation till andra</a:t>
            </a:r>
            <a:r>
              <a:rPr lang="sv-SE" dirty="0" smtClean="0"/>
              <a:t>.</a:t>
            </a:r>
          </a:p>
          <a:p>
            <a:r>
              <a:rPr lang="sv-SE" dirty="0"/>
              <a:t>Diskussionsfrågorna syftar inte till att deltagarna ska prioritera mellan </a:t>
            </a:r>
            <a:r>
              <a:rPr lang="sv-SE" dirty="0" smtClean="0"/>
              <a:t>olika verksamheter</a:t>
            </a:r>
            <a:r>
              <a:rPr lang="sv-SE" dirty="0"/>
              <a:t>, utan att de får förståelse för att man måste prioritera och </a:t>
            </a:r>
            <a:r>
              <a:rPr lang="sv-SE" dirty="0" smtClean="0"/>
              <a:t>vilken juridisk </a:t>
            </a:r>
            <a:r>
              <a:rPr lang="sv-SE" dirty="0"/>
              <a:t>grund man utgår ifrån.</a:t>
            </a:r>
          </a:p>
        </p:txBody>
      </p:sp>
      <p:sp>
        <p:nvSpPr>
          <p:cNvPr id="4" name="Ellips 3"/>
          <p:cNvSpPr/>
          <p:nvPr/>
        </p:nvSpPr>
        <p:spPr>
          <a:xfrm>
            <a:off x="9683826" y="918124"/>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Mål</a:t>
            </a:r>
            <a:endParaRPr lang="sv-SE" dirty="0"/>
          </a:p>
        </p:txBody>
      </p:sp>
    </p:spTree>
    <p:extLst>
      <p:ext uri="{BB962C8B-B14F-4D97-AF65-F5344CB8AC3E}">
        <p14:creationId xmlns:p14="http://schemas.microsoft.com/office/powerpoint/2010/main" val="29547724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1479</Words>
  <Application>Microsoft Office PowerPoint</Application>
  <PresentationFormat>Bredbild</PresentationFormat>
  <Paragraphs>223</Paragraphs>
  <Slides>13</Slides>
  <Notes>12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13</vt:i4>
      </vt:variant>
    </vt:vector>
  </HeadingPairs>
  <TitlesOfParts>
    <vt:vector size="19" baseType="lpstr">
      <vt:lpstr>Arial</vt:lpstr>
      <vt:lpstr>Calibri</vt:lpstr>
      <vt:lpstr>Century Gothic</vt:lpstr>
      <vt:lpstr>CIDFont+F1</vt:lpstr>
      <vt:lpstr>CIDFont+F3</vt:lpstr>
      <vt:lpstr>MSB PPT Egna</vt:lpstr>
      <vt:lpstr>Övningsstöd - att öva kommunstyrelser att leda under höjd beredskap</vt:lpstr>
      <vt:lpstr>Övningsstödet</vt:lpstr>
      <vt:lpstr>Innehållsförteckning</vt:lpstr>
      <vt:lpstr>Säkerhetsskydd och sekretess</vt:lpstr>
      <vt:lpstr>Övningsbestämmelser Seminarieövning </vt:lpstr>
      <vt:lpstr>Att introducera övningen, scenario samt förslag på upplägg</vt:lpstr>
      <vt:lpstr>Scenario</vt:lpstr>
      <vt:lpstr>Mål, moment och diskussionsfrågor</vt:lpstr>
      <vt:lpstr>Mål och målbeskrivning</vt:lpstr>
      <vt:lpstr>Moment 1 - beslutsfattande</vt:lpstr>
      <vt:lpstr>Moment 2 – Ledning och inriktning </vt:lpstr>
      <vt:lpstr>Avslutning</vt:lpstr>
      <vt:lpstr>Att hålla koll på!</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Övningsstöd att öva kommunstyrelser att leda under höjd beredskap</dc:title>
  <dc:creator>Rentsch Gabriella</dc:creator>
  <cp:lastModifiedBy>Tapper Monica</cp:lastModifiedBy>
  <cp:revision>31</cp:revision>
  <dcterms:created xsi:type="dcterms:W3CDTF">2019-04-29T15:45:27Z</dcterms:created>
  <dcterms:modified xsi:type="dcterms:W3CDTF">2019-10-17T08:54:10Z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ies>
</file>